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3"/>
  </p:notesMasterIdLst>
  <p:sldIdLst>
    <p:sldId id="257" r:id="rId5"/>
    <p:sldId id="258" r:id="rId6"/>
    <p:sldId id="259" r:id="rId7"/>
    <p:sldId id="379" r:id="rId8"/>
    <p:sldId id="345" r:id="rId9"/>
    <p:sldId id="353" r:id="rId10"/>
    <p:sldId id="331" r:id="rId11"/>
    <p:sldId id="365" r:id="rId12"/>
    <p:sldId id="378" r:id="rId13"/>
    <p:sldId id="265" r:id="rId14"/>
    <p:sldId id="342" r:id="rId15"/>
    <p:sldId id="381" r:id="rId16"/>
    <p:sldId id="351" r:id="rId17"/>
    <p:sldId id="360" r:id="rId18"/>
    <p:sldId id="327" r:id="rId19"/>
    <p:sldId id="326" r:id="rId20"/>
    <p:sldId id="352" r:id="rId21"/>
    <p:sldId id="346" r:id="rId22"/>
    <p:sldId id="382" r:id="rId23"/>
    <p:sldId id="380" r:id="rId24"/>
    <p:sldId id="355" r:id="rId25"/>
    <p:sldId id="343" r:id="rId26"/>
    <p:sldId id="359" r:id="rId27"/>
    <p:sldId id="335" r:id="rId28"/>
    <p:sldId id="367" r:id="rId29"/>
    <p:sldId id="371" r:id="rId30"/>
    <p:sldId id="285" r:id="rId31"/>
    <p:sldId id="358" r:id="rId32"/>
    <p:sldId id="267" r:id="rId33"/>
    <p:sldId id="372" r:id="rId34"/>
    <p:sldId id="373" r:id="rId35"/>
    <p:sldId id="374" r:id="rId36"/>
    <p:sldId id="375" r:id="rId37"/>
    <p:sldId id="383" r:id="rId38"/>
    <p:sldId id="357" r:id="rId39"/>
    <p:sldId id="368" r:id="rId40"/>
    <p:sldId id="354" r:id="rId41"/>
    <p:sldId id="37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036B81-0972-4528-B5D7-C149D809C472}">
          <p14:sldIdLst>
            <p14:sldId id="257"/>
            <p14:sldId id="258"/>
            <p14:sldId id="259"/>
            <p14:sldId id="379"/>
            <p14:sldId id="345"/>
            <p14:sldId id="353"/>
            <p14:sldId id="331"/>
            <p14:sldId id="365"/>
            <p14:sldId id="378"/>
            <p14:sldId id="265"/>
            <p14:sldId id="342"/>
            <p14:sldId id="381"/>
            <p14:sldId id="351"/>
            <p14:sldId id="360"/>
            <p14:sldId id="327"/>
            <p14:sldId id="326"/>
            <p14:sldId id="352"/>
            <p14:sldId id="346"/>
            <p14:sldId id="382"/>
            <p14:sldId id="380"/>
            <p14:sldId id="355"/>
            <p14:sldId id="343"/>
            <p14:sldId id="359"/>
            <p14:sldId id="335"/>
            <p14:sldId id="367"/>
            <p14:sldId id="371"/>
            <p14:sldId id="285"/>
            <p14:sldId id="358"/>
            <p14:sldId id="267"/>
            <p14:sldId id="372"/>
            <p14:sldId id="373"/>
            <p14:sldId id="374"/>
            <p14:sldId id="375"/>
            <p14:sldId id="383"/>
            <p14:sldId id="357"/>
            <p14:sldId id="368"/>
            <p14:sldId id="354"/>
            <p14:sldId id="3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FE556-4E04-CAC6-2420-B62D229A99AE}" v="67" dt="2021-12-14T14:34:05.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12" d="100"/>
          <a:sy n="112" d="100"/>
        </p:scale>
        <p:origin x="2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slas, Jon" userId="1e2c1b25-55d0-42f5-9126-6763fd51552a" providerId="ADAL" clId="{51A0EBAF-6934-40D9-882E-05792C8C57DD}"/>
    <pc:docChg chg="modSld">
      <pc:chgData name="Yslas, Jon" userId="1e2c1b25-55d0-42f5-9126-6763fd51552a" providerId="ADAL" clId="{51A0EBAF-6934-40D9-882E-05792C8C57DD}" dt="2021-12-14T19:45:05.412" v="23" actId="255"/>
      <pc:docMkLst>
        <pc:docMk/>
      </pc:docMkLst>
      <pc:sldChg chg="modSp mod">
        <pc:chgData name="Yslas, Jon" userId="1e2c1b25-55d0-42f5-9126-6763fd51552a" providerId="ADAL" clId="{51A0EBAF-6934-40D9-882E-05792C8C57DD}" dt="2021-12-14T19:45:05.412" v="23" actId="255"/>
        <pc:sldMkLst>
          <pc:docMk/>
          <pc:sldMk cId="3237383607" sldId="257"/>
        </pc:sldMkLst>
        <pc:spChg chg="mod">
          <ac:chgData name="Yslas, Jon" userId="1e2c1b25-55d0-42f5-9126-6763fd51552a" providerId="ADAL" clId="{51A0EBAF-6934-40D9-882E-05792C8C57DD}" dt="2021-12-14T19:45:05.412" v="23" actId="255"/>
          <ac:spMkLst>
            <pc:docMk/>
            <pc:sldMk cId="3237383607" sldId="25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5F1E0-18F6-4EBC-AE9E-CA29965EC1DD}" type="datetimeFigureOut">
              <a:rPr lang="en-US" smtClean="0"/>
              <a:t>12/14/2021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5AC9D-EBCB-4C2C-A50A-2DDB1385157A}" type="slidenum">
              <a:rPr lang="en-US" smtClean="0"/>
              <a:t>‹#›</a:t>
            </a:fld>
            <a:endParaRPr lang="en-US"/>
          </a:p>
        </p:txBody>
      </p:sp>
    </p:spTree>
    <p:extLst>
      <p:ext uri="{BB962C8B-B14F-4D97-AF65-F5344CB8AC3E}">
        <p14:creationId xmlns:p14="http://schemas.microsoft.com/office/powerpoint/2010/main" val="1269124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p:spPr>
        <p:txBody>
          <a:bodyPr/>
          <a:lstStyle/>
          <a:p>
            <a:r>
              <a:rPr lang="en-US" b="1" dirty="0">
                <a:latin typeface="Times New Roman" pitchFamily="18" charset="0"/>
              </a:rPr>
              <a:t>Sales </a:t>
            </a:r>
            <a:r>
              <a:rPr lang="en-US" dirty="0">
                <a:latin typeface="Times New Roman" pitchFamily="18" charset="0"/>
              </a:rPr>
              <a:t>tax is paid on the retail sales amount charged to the customer.</a:t>
            </a:r>
          </a:p>
          <a:p>
            <a:r>
              <a:rPr lang="en-US" b="1" dirty="0">
                <a:latin typeface="Times New Roman" pitchFamily="18" charset="0"/>
              </a:rPr>
              <a:t>Use </a:t>
            </a:r>
            <a:r>
              <a:rPr lang="en-US" dirty="0">
                <a:latin typeface="Times New Roman" pitchFamily="18" charset="0"/>
              </a:rPr>
              <a:t>tax is paid on the cost of assets and expenses of the business</a:t>
            </a:r>
          </a:p>
        </p:txBody>
      </p:sp>
    </p:spTree>
    <p:extLst>
      <p:ext uri="{BB962C8B-B14F-4D97-AF65-F5344CB8AC3E}">
        <p14:creationId xmlns:p14="http://schemas.microsoft.com/office/powerpoint/2010/main" val="259094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p:spPr>
        <p:txBody>
          <a:bodyPr/>
          <a:lstStyle/>
          <a:p>
            <a:r>
              <a:rPr lang="en-US" b="1" dirty="0">
                <a:latin typeface="Times New Roman" pitchFamily="18" charset="0"/>
              </a:rPr>
              <a:t>Sales </a:t>
            </a:r>
            <a:r>
              <a:rPr lang="en-US" dirty="0">
                <a:latin typeface="Times New Roman" pitchFamily="18" charset="0"/>
              </a:rPr>
              <a:t>tax is paid on the retail sales amount charged to the customer.</a:t>
            </a:r>
          </a:p>
          <a:p>
            <a:r>
              <a:rPr lang="en-US" b="1" dirty="0">
                <a:latin typeface="Times New Roman" pitchFamily="18" charset="0"/>
              </a:rPr>
              <a:t>Use </a:t>
            </a:r>
            <a:r>
              <a:rPr lang="en-US" dirty="0">
                <a:latin typeface="Times New Roman" pitchFamily="18" charset="0"/>
              </a:rPr>
              <a:t>tax is paid on the cost of assets and expenses of the business</a:t>
            </a:r>
          </a:p>
        </p:txBody>
      </p:sp>
    </p:spTree>
    <p:extLst>
      <p:ext uri="{BB962C8B-B14F-4D97-AF65-F5344CB8AC3E}">
        <p14:creationId xmlns:p14="http://schemas.microsoft.com/office/powerpoint/2010/main" val="773443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DB3F9FC0-95D7-4917-9BF3-A36CCD634060}" type="datetime1">
              <a:rPr lang="en-US" smtClean="0"/>
              <a:t>12/14/2021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22785A-10AA-4E1C-98C2-83FAFCD3B753}" type="datetime1">
              <a:rPr lang="en-US" smtClean="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BB6574-8333-4F96-9004-A6582E597C29}" type="datetime1">
              <a:rPr lang="en-US" smtClean="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22F332-4C47-43C1-A61A-BEE0F919C555}" type="datetime1">
              <a:rPr lang="en-US" smtClean="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4E54E8-65D0-4075-9A7E-002B89EE0A31}" type="datetime1">
              <a:rPr lang="en-US" smtClean="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B76AB51-33F4-45D7-B346-1CB46C0B0851}" type="datetime1">
              <a:rPr lang="en-US" smtClean="0"/>
              <a:t>12/14/2021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A52B6F8-85FF-40A9-B130-49EC586EC2B3}" type="datetime1">
              <a:rPr lang="en-US" smtClean="0"/>
              <a:t>12/14/2021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F891DA-2556-4B42-9077-CAD2F2AC5FDB}" type="datetime1">
              <a:rPr lang="en-US" smtClean="0"/>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B685F1-FEC3-4B74-BD32-310AEB79F5AE}" type="datetime1">
              <a:rPr lang="en-US" smtClean="0"/>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E584FE-229A-4A13-A648-91725886B0E7}" type="datetime1">
              <a:rPr lang="en-US" smtClean="0"/>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8B00EF-75EC-402E-9C66-BCA9D3DA0ED6}" type="datetime1">
              <a:rPr lang="en-US" smtClean="0"/>
              <a:t>12/14/2021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A10989-8678-4FE9-8FFC-6B40225C616F}" type="datetime1">
              <a:rPr lang="en-US" smtClean="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E84CC9-35B6-4EEF-8FCD-3F0991EA3528}" type="datetime1">
              <a:rPr lang="en-US" smtClean="0"/>
              <a:t>12/14/2021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9E2E6B-9325-4FE1-A4DB-DDEE5280660B}" type="datetime1">
              <a:rPr lang="en-US" smtClean="0"/>
              <a:t>12/14/2021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38BE7-E323-4B16-A9BF-8D433953C031}" type="datetime1">
              <a:rPr lang="en-US" smtClean="0"/>
              <a:t>12/14/2021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07E15D-D756-4EB9-9EFB-70AF5D8F4DC5}" type="datetime1">
              <a:rPr lang="en-US" smtClean="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749BA6-4ADC-46F3-8DAD-DEC5F9A87A78}" type="datetime1">
              <a:rPr lang="en-US" smtClean="0"/>
              <a:t>12/14/2021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F752BB7-9397-4B44-94D3-6E962CDC1F0F}" type="datetime1">
              <a:rPr lang="en-US" smtClean="0"/>
              <a:t>12/14/2021</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bouldercolorado.gov/servic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bouldercolorado.gov/finance/boulder-online-tax-system-help-center" TargetMode="External"/><Relationship Id="rId2" Type="http://schemas.openxmlformats.org/officeDocument/2006/relationships/hyperlink" Target="https://boulderonlinetax.gentaxcpc.net/TAP/" TargetMode="External"/><Relationship Id="rId1" Type="http://schemas.openxmlformats.org/officeDocument/2006/relationships/slideLayout" Target="../slideLayouts/slideLayout2.xml"/><Relationship Id="rId4" Type="http://schemas.openxmlformats.org/officeDocument/2006/relationships/hyperlink" Target="mailto:salestax@bouldercolorado.go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ouldercolorado.gov/finance/tax-rates-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bouldercolorado.gov/finance/tax-rates-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alestax@bouldercolorado.gov" TargetMode="External"/><Relationship Id="rId2" Type="http://schemas.openxmlformats.org/officeDocument/2006/relationships/hyperlink" Target="mailto:licensingonline@bouldercolorado.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denigr@bouldercolorado.gov" TargetMode="External"/><Relationship Id="rId2" Type="http://schemas.openxmlformats.org/officeDocument/2006/relationships/hyperlink" Target="mailto:bostrackr@bouldercolorado.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rangelm@bouldercolorado.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ouldercolorado.gov/services/recreational-marijuana-business-licenses" TargetMode="External"/><Relationship Id="rId2" Type="http://schemas.openxmlformats.org/officeDocument/2006/relationships/hyperlink" Target="https://bouldercolorado.gov/services/medical-marijuana-business-licens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knx1070.radio.com/articles/la-prosecutor-files-300-criminal-charges-over-massive-fir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bennettk@bouldercolorado.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bouldercolorado.gov/government/board-commissions/cannabis-licensing-advisory-board"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ouldercolorado.gov/government/departments/regulatory-licens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licensingonline@bouldercolorado.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protect-us.mimecast.com/s/_CdwCJ6WkXiqoyLOHG689Y?domain=uenroll.identogo.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mailto:LicensingOnline@bouldercolorado.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2151" y="988158"/>
            <a:ext cx="10327698" cy="1619480"/>
          </a:xfrm>
        </p:spPr>
        <p:txBody>
          <a:bodyPr>
            <a:normAutofit/>
          </a:bodyPr>
          <a:lstStyle/>
          <a:p>
            <a:pPr algn="ctr"/>
            <a:r>
              <a:rPr lang="en-US" sz="5400" b="1" dirty="0">
                <a:solidFill>
                  <a:schemeClr val="bg1"/>
                </a:solidFill>
              </a:rPr>
              <a:t>Marijuana keyholder and OWNER VIRTUAL MEETING</a:t>
            </a:r>
          </a:p>
        </p:txBody>
      </p:sp>
      <p:sp>
        <p:nvSpPr>
          <p:cNvPr id="3" name="Subtitle 2"/>
          <p:cNvSpPr>
            <a:spLocks noGrp="1"/>
          </p:cNvSpPr>
          <p:nvPr>
            <p:ph type="subTitle" idx="1"/>
          </p:nvPr>
        </p:nvSpPr>
        <p:spPr>
          <a:xfrm>
            <a:off x="678799" y="3153464"/>
            <a:ext cx="10834402" cy="1096899"/>
          </a:xfrm>
        </p:spPr>
        <p:txBody>
          <a:bodyPr vert="horz" lIns="91440" tIns="45720" rIns="91440" bIns="45720" rtlCol="0" anchor="t">
            <a:noAutofit/>
          </a:bodyPr>
          <a:lstStyle/>
          <a:p>
            <a:pPr algn="ctr"/>
            <a:r>
              <a:rPr lang="en-US" sz="3600" b="1" dirty="0">
                <a:solidFill>
                  <a:schemeClr val="bg1"/>
                </a:solidFill>
              </a:rPr>
              <a:t>Presented by:</a:t>
            </a:r>
          </a:p>
          <a:p>
            <a:pPr algn="ctr"/>
            <a:r>
              <a:rPr lang="en-US" sz="3600" b="1" dirty="0">
                <a:solidFill>
                  <a:schemeClr val="bg1"/>
                </a:solidFill>
              </a:rPr>
              <a:t>City of Boulder CANNABIS Team</a:t>
            </a:r>
          </a:p>
          <a:p>
            <a:pPr algn="ctr"/>
            <a:r>
              <a:rPr lang="en-US" sz="3600" b="1" dirty="0">
                <a:solidFill>
                  <a:schemeClr val="bg1"/>
                </a:solidFill>
              </a:rPr>
              <a:t>December 14, 2021</a:t>
            </a:r>
          </a:p>
          <a:p>
            <a:pPr algn="ctr"/>
            <a:r>
              <a:rPr lang="en-US" sz="2300" b="1" u="sng" dirty="0">
                <a:solidFill>
                  <a:schemeClr val="bg1"/>
                </a:solidFill>
              </a:rPr>
              <a:t>This presentation will be posted to City Calendar &amp; Marijuana webpages</a:t>
            </a:r>
            <a:endParaRPr lang="en-US" sz="2300" u="sng" dirty="0">
              <a:solidFill>
                <a:schemeClr val="bg1"/>
              </a:solidFill>
            </a:endParaRPr>
          </a:p>
          <a:p>
            <a:pPr algn="ctr"/>
            <a:endParaRPr lang="en-US" sz="3600" b="1" dirty="0">
              <a:solidFill>
                <a:schemeClr val="bg1"/>
              </a:solidFill>
            </a:endParaRPr>
          </a:p>
        </p:txBody>
      </p:sp>
      <p:sp>
        <p:nvSpPr>
          <p:cNvPr id="4" name="Slide Number Placeholder 3">
            <a:extLst>
              <a:ext uri="{FF2B5EF4-FFF2-40B4-BE49-F238E27FC236}">
                <a16:creationId xmlns:a16="http://schemas.microsoft.com/office/drawing/2014/main" id="{4AB7558C-CF68-4818-B1FF-38F43968E1A7}"/>
              </a:ext>
            </a:extLst>
          </p:cNvPr>
          <p:cNvSpPr>
            <a:spLocks noGrp="1"/>
          </p:cNvSpPr>
          <p:nvPr>
            <p:ph type="sldNum" sz="quarter" idx="12"/>
          </p:nvPr>
        </p:nvSpPr>
        <p:spPr/>
        <p:txBody>
          <a:bodyPr/>
          <a:lstStyle/>
          <a:p>
            <a:fld id="{6D22F896-40B5-4ADD-8801-0D06FADFA095}" type="slidenum">
              <a:rPr lang="en-US" sz="2000" smtClean="0"/>
              <a:t>1</a:t>
            </a:fld>
            <a:endParaRPr lang="en-US" sz="2000" dirty="0"/>
          </a:p>
        </p:txBody>
      </p:sp>
    </p:spTree>
    <p:extLst>
      <p:ext uri="{BB962C8B-B14F-4D97-AF65-F5344CB8AC3E}">
        <p14:creationId xmlns:p14="http://schemas.microsoft.com/office/powerpoint/2010/main" val="3237383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219" y="12700"/>
            <a:ext cx="8877300" cy="1320800"/>
          </a:xfrm>
        </p:spPr>
        <p:txBody>
          <a:bodyPr>
            <a:noAutofit/>
          </a:bodyPr>
          <a:lstStyle/>
          <a:p>
            <a:r>
              <a:rPr lang="en-US" sz="4400" b="1" dirty="0">
                <a:solidFill>
                  <a:schemeClr val="bg1"/>
                </a:solidFill>
              </a:rPr>
              <a:t>Online Renewal Applications</a:t>
            </a:r>
          </a:p>
        </p:txBody>
      </p:sp>
      <p:sp>
        <p:nvSpPr>
          <p:cNvPr id="3" name="Content Placeholder 2"/>
          <p:cNvSpPr>
            <a:spLocks noGrp="1"/>
          </p:cNvSpPr>
          <p:nvPr>
            <p:ph idx="1"/>
          </p:nvPr>
        </p:nvSpPr>
        <p:spPr>
          <a:xfrm>
            <a:off x="684039" y="1205180"/>
            <a:ext cx="11114259" cy="5741720"/>
          </a:xfrm>
        </p:spPr>
        <p:txBody>
          <a:bodyPr>
            <a:noAutofit/>
          </a:bodyPr>
          <a:lstStyle/>
          <a:p>
            <a:pPr>
              <a:lnSpc>
                <a:spcPct val="100000"/>
              </a:lnSpc>
            </a:pPr>
            <a:r>
              <a:rPr lang="en-US" sz="2000" b="1" dirty="0">
                <a:solidFill>
                  <a:schemeClr val="bg1"/>
                </a:solidFill>
              </a:rPr>
              <a:t>Your business will be emailed renewal documents which include online filing and payment instructions-</a:t>
            </a:r>
            <a:r>
              <a:rPr lang="en-US" sz="2000" b="1" u="sng" dirty="0">
                <a:solidFill>
                  <a:schemeClr val="bg1"/>
                </a:solidFill>
              </a:rPr>
              <a:t>Please make sure we have your correct email addresses </a:t>
            </a:r>
          </a:p>
          <a:p>
            <a:pPr>
              <a:lnSpc>
                <a:spcPct val="100000"/>
              </a:lnSpc>
            </a:pPr>
            <a:r>
              <a:rPr lang="en-US" sz="2000" b="1" dirty="0">
                <a:solidFill>
                  <a:schemeClr val="bg1"/>
                </a:solidFill>
              </a:rPr>
              <a:t>Waiver of non-collection of late filing fee ended on 9/7/2021!!!</a:t>
            </a:r>
          </a:p>
          <a:p>
            <a:pPr>
              <a:lnSpc>
                <a:spcPct val="100000"/>
              </a:lnSpc>
            </a:pPr>
            <a:r>
              <a:rPr lang="en-US" sz="2000" b="1" dirty="0">
                <a:solidFill>
                  <a:schemeClr val="bg1"/>
                </a:solidFill>
              </a:rPr>
              <a:t>In-person inspections resumed in October but please be patient to allow for backlog</a:t>
            </a:r>
          </a:p>
          <a:p>
            <a:pPr lvl="1">
              <a:lnSpc>
                <a:spcPct val="100000"/>
              </a:lnSpc>
            </a:pPr>
            <a:r>
              <a:rPr lang="en-US" b="1" dirty="0">
                <a:solidFill>
                  <a:schemeClr val="bg1"/>
                </a:solidFill>
              </a:rPr>
              <a:t>No later than 1 week after city renewal is received, must schedule city inspections </a:t>
            </a:r>
          </a:p>
          <a:p>
            <a:pPr marL="457200" lvl="1" indent="0">
              <a:lnSpc>
                <a:spcPct val="100000"/>
              </a:lnSpc>
              <a:buNone/>
            </a:pPr>
            <a:r>
              <a:rPr lang="en-US" b="1" dirty="0">
                <a:solidFill>
                  <a:schemeClr val="bg1"/>
                </a:solidFill>
              </a:rPr>
              <a:t>   with all 3 departments via email. </a:t>
            </a:r>
          </a:p>
          <a:p>
            <a:pPr lvl="1">
              <a:lnSpc>
                <a:spcPct val="100000"/>
              </a:lnSpc>
            </a:pPr>
            <a:r>
              <a:rPr lang="en-US" b="1" dirty="0">
                <a:solidFill>
                  <a:schemeClr val="bg1"/>
                </a:solidFill>
              </a:rPr>
              <a:t>UPDATED-</a:t>
            </a:r>
            <a:r>
              <a:rPr lang="en-US" b="1" u="sng" dirty="0">
                <a:solidFill>
                  <a:schemeClr val="bg1"/>
                </a:solidFill>
              </a:rPr>
              <a:t>NEW FORM</a:t>
            </a:r>
            <a:r>
              <a:rPr lang="en-US" b="1" dirty="0">
                <a:solidFill>
                  <a:schemeClr val="bg1"/>
                </a:solidFill>
              </a:rPr>
              <a:t>- </a:t>
            </a:r>
            <a:r>
              <a:rPr lang="en-US" b="1" u="sng" dirty="0">
                <a:solidFill>
                  <a:schemeClr val="bg1"/>
                </a:solidFill>
              </a:rPr>
              <a:t>Request for Renewal Inspections of Marijuana Businesses</a:t>
            </a:r>
            <a:endParaRPr lang="en-US" b="1" dirty="0">
              <a:solidFill>
                <a:schemeClr val="bg1"/>
              </a:solidFill>
            </a:endParaRPr>
          </a:p>
          <a:p>
            <a:pPr lvl="1">
              <a:lnSpc>
                <a:spcPct val="100000"/>
              </a:lnSpc>
            </a:pPr>
            <a:r>
              <a:rPr lang="en-US" b="1" dirty="0">
                <a:solidFill>
                  <a:schemeClr val="bg1"/>
                </a:solidFill>
              </a:rPr>
              <a:t>UPDATED-Inspection checklists available on city website</a:t>
            </a:r>
          </a:p>
          <a:p>
            <a:pPr>
              <a:lnSpc>
                <a:spcPct val="100000"/>
              </a:lnSpc>
            </a:pPr>
            <a:r>
              <a:rPr lang="en-US" sz="2000" b="1" dirty="0">
                <a:solidFill>
                  <a:schemeClr val="bg1"/>
                </a:solidFill>
              </a:rPr>
              <a:t>Certificate of Insurance required for every renewal, esp. General Liability and Workers Compensation</a:t>
            </a:r>
          </a:p>
          <a:p>
            <a:pPr>
              <a:lnSpc>
                <a:spcPct val="100000"/>
              </a:lnSpc>
            </a:pPr>
            <a:r>
              <a:rPr lang="en-US" sz="2000" b="1" dirty="0">
                <a:solidFill>
                  <a:schemeClr val="bg1"/>
                </a:solidFill>
              </a:rPr>
              <a:t>Renewal Summary Report form included in renewal applications and required for each license</a:t>
            </a:r>
          </a:p>
          <a:p>
            <a:pPr>
              <a:lnSpc>
                <a:spcPct val="100000"/>
              </a:lnSpc>
            </a:pPr>
            <a:r>
              <a:rPr lang="en-US" sz="2000" b="1" dirty="0">
                <a:solidFill>
                  <a:schemeClr val="bg1"/>
                </a:solidFill>
              </a:rPr>
              <a:t>City Keyholders List checked at renewal (those not listed will be marked as removed) required</a:t>
            </a:r>
          </a:p>
          <a:p>
            <a:pPr>
              <a:lnSpc>
                <a:spcPct val="100000"/>
              </a:lnSpc>
            </a:pPr>
            <a:r>
              <a:rPr lang="en-US" sz="2000" b="1" dirty="0">
                <a:solidFill>
                  <a:schemeClr val="bg1"/>
                </a:solidFill>
              </a:rPr>
              <a:t>Odor Control Plan for Grows for all city renewals</a:t>
            </a:r>
          </a:p>
          <a:p>
            <a:pPr>
              <a:lnSpc>
                <a:spcPct val="100000"/>
              </a:lnSpc>
            </a:pPr>
            <a:r>
              <a:rPr lang="en-US" sz="2000" b="1" dirty="0">
                <a:solidFill>
                  <a:schemeClr val="bg1"/>
                </a:solidFill>
              </a:rPr>
              <a:t>Note deadline and new city renewal fee (tiers and types- note state change) on renewal cover letter</a:t>
            </a:r>
          </a:p>
        </p:txBody>
      </p:sp>
      <p:sp>
        <p:nvSpPr>
          <p:cNvPr id="4" name="Slide Number Placeholder 3">
            <a:extLst>
              <a:ext uri="{FF2B5EF4-FFF2-40B4-BE49-F238E27FC236}">
                <a16:creationId xmlns:a16="http://schemas.microsoft.com/office/drawing/2014/main" id="{A0E2FFD3-0889-45E8-9A66-632C1EE5CFE4}"/>
              </a:ext>
            </a:extLst>
          </p:cNvPr>
          <p:cNvSpPr>
            <a:spLocks noGrp="1"/>
          </p:cNvSpPr>
          <p:nvPr>
            <p:ph type="sldNum" sz="quarter" idx="12"/>
          </p:nvPr>
        </p:nvSpPr>
        <p:spPr/>
        <p:txBody>
          <a:bodyPr/>
          <a:lstStyle/>
          <a:p>
            <a:fld id="{6D22F896-40B5-4ADD-8801-0D06FADFA095}" type="slidenum">
              <a:rPr lang="en-US" sz="2000" smtClean="0"/>
              <a:t>10</a:t>
            </a:fld>
            <a:endParaRPr lang="en-US" sz="2000" dirty="0"/>
          </a:p>
        </p:txBody>
      </p:sp>
    </p:spTree>
    <p:extLst>
      <p:ext uri="{BB962C8B-B14F-4D97-AF65-F5344CB8AC3E}">
        <p14:creationId xmlns:p14="http://schemas.microsoft.com/office/powerpoint/2010/main" val="4232342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5301-C876-4D94-8132-75CE3F24E2C4}"/>
              </a:ext>
            </a:extLst>
          </p:cNvPr>
          <p:cNvSpPr>
            <a:spLocks noGrp="1"/>
          </p:cNvSpPr>
          <p:nvPr>
            <p:ph type="title"/>
          </p:nvPr>
        </p:nvSpPr>
        <p:spPr>
          <a:xfrm>
            <a:off x="634999" y="123217"/>
            <a:ext cx="11226802" cy="1478570"/>
          </a:xfrm>
        </p:spPr>
        <p:txBody>
          <a:bodyPr>
            <a:normAutofit/>
          </a:bodyPr>
          <a:lstStyle/>
          <a:p>
            <a:pPr algn="ctr"/>
            <a:r>
              <a:rPr lang="en-US" sz="4400" b="1" dirty="0">
                <a:solidFill>
                  <a:schemeClr val="bg1"/>
                </a:solidFill>
              </a:rPr>
              <a:t>Secure folders and upcoming web page changes</a:t>
            </a:r>
          </a:p>
        </p:txBody>
      </p:sp>
      <p:sp>
        <p:nvSpPr>
          <p:cNvPr id="3" name="Content Placeholder 2">
            <a:extLst>
              <a:ext uri="{FF2B5EF4-FFF2-40B4-BE49-F238E27FC236}">
                <a16:creationId xmlns:a16="http://schemas.microsoft.com/office/drawing/2014/main" id="{898C6475-5AC5-48E2-A952-87642F737A05}"/>
              </a:ext>
            </a:extLst>
          </p:cNvPr>
          <p:cNvSpPr>
            <a:spLocks noGrp="1"/>
          </p:cNvSpPr>
          <p:nvPr>
            <p:ph idx="1"/>
          </p:nvPr>
        </p:nvSpPr>
        <p:spPr>
          <a:xfrm>
            <a:off x="482599" y="1478570"/>
            <a:ext cx="11531602" cy="5256213"/>
          </a:xfrm>
        </p:spPr>
        <p:txBody>
          <a:bodyPr vert="horz" lIns="91440" tIns="45720" rIns="91440" bIns="45720" rtlCol="0" anchor="t">
            <a:normAutofit/>
          </a:bodyPr>
          <a:lstStyle/>
          <a:p>
            <a:r>
              <a:rPr lang="en-US" sz="3200" dirty="0">
                <a:solidFill>
                  <a:schemeClr val="bg1"/>
                </a:solidFill>
              </a:rPr>
              <a:t> </a:t>
            </a:r>
            <a:r>
              <a:rPr lang="en-US" sz="3200" b="1" dirty="0">
                <a:solidFill>
                  <a:schemeClr val="bg1"/>
                </a:solidFill>
              </a:rPr>
              <a:t>City Licensing has created a new secure folder system</a:t>
            </a:r>
          </a:p>
          <a:p>
            <a:r>
              <a:rPr lang="en-US" sz="3200" b="1" dirty="0">
                <a:solidFill>
                  <a:schemeClr val="bg1"/>
                </a:solidFill>
              </a:rPr>
              <a:t> Short website form completed, and then secure folder created with link sent to applicant</a:t>
            </a:r>
          </a:p>
          <a:p>
            <a:r>
              <a:rPr lang="en-US" sz="3200" b="1" dirty="0">
                <a:solidFill>
                  <a:schemeClr val="bg1"/>
                </a:solidFill>
              </a:rPr>
              <a:t> Once CSS account created and invoices generated which can be paid online</a:t>
            </a:r>
          </a:p>
          <a:p>
            <a:r>
              <a:rPr lang="en-US" sz="3200" b="1" dirty="0">
                <a:solidFill>
                  <a:schemeClr val="bg1"/>
                </a:solidFill>
              </a:rPr>
              <a:t>CITY LICENSING WEB PAGE HAS CHANGED= GO TO </a:t>
            </a:r>
            <a:r>
              <a:rPr lang="en-US" sz="3200" b="1" dirty="0">
                <a:solidFill>
                  <a:schemeClr val="bg1"/>
                </a:solidFill>
                <a:hlinkClick r:id="rId2">
                  <a:extLst>
                    <a:ext uri="{A12FA001-AC4F-418D-AE19-62706E023703}">
                      <ahyp:hlinkClr xmlns:ahyp="http://schemas.microsoft.com/office/drawing/2018/hyperlinkcolor" val="tx"/>
                    </a:ext>
                  </a:extLst>
                </a:hlinkClick>
              </a:rPr>
              <a:t>https://bouldercolorado.gov/services</a:t>
            </a:r>
            <a:r>
              <a:rPr lang="en-US" sz="3200" b="1" dirty="0">
                <a:solidFill>
                  <a:schemeClr val="bg1"/>
                </a:solidFill>
              </a:rPr>
              <a:t> and in left </a:t>
            </a:r>
            <a:r>
              <a:rPr lang="en-US" sz="3200" b="1" u="sng" dirty="0">
                <a:solidFill>
                  <a:schemeClr val="bg1"/>
                </a:solidFill>
              </a:rPr>
              <a:t>Explore by Category </a:t>
            </a:r>
            <a:r>
              <a:rPr lang="en-US" sz="3200" b="1" dirty="0">
                <a:solidFill>
                  <a:schemeClr val="bg1"/>
                </a:solidFill>
              </a:rPr>
              <a:t>drop down menu, pick “Regulatory Licensing”</a:t>
            </a:r>
          </a:p>
          <a:p>
            <a:endParaRPr lang="en-US" sz="3200" b="1" dirty="0">
              <a:solidFill>
                <a:schemeClr val="bg1"/>
              </a:solidFill>
            </a:endParaRPr>
          </a:p>
        </p:txBody>
      </p:sp>
      <p:sp>
        <p:nvSpPr>
          <p:cNvPr id="4" name="Slide Number Placeholder 3">
            <a:extLst>
              <a:ext uri="{FF2B5EF4-FFF2-40B4-BE49-F238E27FC236}">
                <a16:creationId xmlns:a16="http://schemas.microsoft.com/office/drawing/2014/main" id="{2E9356F8-A117-4F5C-9F6A-02B3EBE0EC61}"/>
              </a:ext>
            </a:extLst>
          </p:cNvPr>
          <p:cNvSpPr>
            <a:spLocks noGrp="1"/>
          </p:cNvSpPr>
          <p:nvPr>
            <p:ph type="sldNum" sz="quarter" idx="12"/>
          </p:nvPr>
        </p:nvSpPr>
        <p:spPr/>
        <p:txBody>
          <a:bodyPr/>
          <a:lstStyle/>
          <a:p>
            <a:fld id="{6D22F896-40B5-4ADD-8801-0D06FADFA095}" type="slidenum">
              <a:rPr lang="en-US" sz="2000" smtClean="0"/>
              <a:t>11</a:t>
            </a:fld>
            <a:endParaRPr lang="en-US" sz="2000" dirty="0"/>
          </a:p>
        </p:txBody>
      </p:sp>
    </p:spTree>
    <p:extLst>
      <p:ext uri="{BB962C8B-B14F-4D97-AF65-F5344CB8AC3E}">
        <p14:creationId xmlns:p14="http://schemas.microsoft.com/office/powerpoint/2010/main" val="338582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EE33D6-43C0-469F-98A6-983BF2C325A3}"/>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3" name="Content Placeholder 2">
            <a:extLst>
              <a:ext uri="{FF2B5EF4-FFF2-40B4-BE49-F238E27FC236}">
                <a16:creationId xmlns:a16="http://schemas.microsoft.com/office/drawing/2014/main" id="{E659B38E-81CA-4356-9AFC-BF073B4DCD3C}"/>
              </a:ext>
            </a:extLst>
          </p:cNvPr>
          <p:cNvSpPr>
            <a:spLocks noGrp="1"/>
          </p:cNvSpPr>
          <p:nvPr>
            <p:ph idx="4294967295"/>
          </p:nvPr>
        </p:nvSpPr>
        <p:spPr>
          <a:xfrm>
            <a:off x="0" y="1020726"/>
            <a:ext cx="12036056" cy="4770474"/>
          </a:xfrm>
        </p:spPr>
        <p:txBody>
          <a:bodyPr>
            <a:normAutofit/>
          </a:bodyPr>
          <a:lstStyle/>
          <a:p>
            <a:pPr algn="ctr"/>
            <a:endParaRPr lang="en-US" sz="4800" dirty="0"/>
          </a:p>
          <a:p>
            <a:pPr marL="0" indent="0" algn="ctr">
              <a:buNone/>
            </a:pPr>
            <a:r>
              <a:rPr lang="en-US" sz="4800" b="1" dirty="0">
                <a:solidFill>
                  <a:schemeClr val="bg1"/>
                </a:solidFill>
              </a:rPr>
              <a:t>CITY OF BOULDER</a:t>
            </a:r>
          </a:p>
          <a:p>
            <a:pPr marL="0" indent="0" algn="ctr">
              <a:buNone/>
            </a:pPr>
            <a:r>
              <a:rPr lang="en-US" sz="4800" b="1" dirty="0">
                <a:solidFill>
                  <a:schemeClr val="bg1"/>
                </a:solidFill>
              </a:rPr>
              <a:t>SALES TAX</a:t>
            </a:r>
          </a:p>
        </p:txBody>
      </p:sp>
    </p:spTree>
    <p:extLst>
      <p:ext uri="{BB962C8B-B14F-4D97-AF65-F5344CB8AC3E}">
        <p14:creationId xmlns:p14="http://schemas.microsoft.com/office/powerpoint/2010/main" val="1628113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1975-A3A8-45F7-83B7-F4F053F85FC2}"/>
              </a:ext>
            </a:extLst>
          </p:cNvPr>
          <p:cNvSpPr>
            <a:spLocks noGrp="1"/>
          </p:cNvSpPr>
          <p:nvPr>
            <p:ph type="title"/>
          </p:nvPr>
        </p:nvSpPr>
        <p:spPr>
          <a:xfrm>
            <a:off x="465425" y="8918"/>
            <a:ext cx="11546538" cy="1478570"/>
          </a:xfrm>
        </p:spPr>
        <p:txBody>
          <a:bodyPr>
            <a:normAutofit fontScale="90000"/>
          </a:bodyPr>
          <a:lstStyle/>
          <a:p>
            <a:pPr>
              <a:lnSpc>
                <a:spcPct val="120000"/>
              </a:lnSpc>
              <a:spcBef>
                <a:spcPts val="1000"/>
              </a:spcBef>
            </a:pPr>
            <a:r>
              <a:rPr lang="en-US" sz="4400" b="1" dirty="0">
                <a:solidFill>
                  <a:schemeClr val="bg1"/>
                </a:solidFill>
                <a:latin typeface="TW Cen MT"/>
              </a:rPr>
              <a:t>   The new Boulder Online Tax System is live!</a:t>
            </a:r>
            <a:endParaRPr lang="en-US" sz="4400" b="1" dirty="0">
              <a:solidFill>
                <a:schemeClr val="bg1"/>
              </a:solidFill>
              <a:ea typeface="+mj-lt"/>
              <a:cs typeface="+mj-lt"/>
            </a:endParaRPr>
          </a:p>
          <a:p>
            <a:pPr algn="ctr"/>
            <a:endParaRPr lang="en-US" sz="4400" b="1" dirty="0">
              <a:solidFill>
                <a:schemeClr val="bg1"/>
              </a:solidFill>
            </a:endParaRPr>
          </a:p>
        </p:txBody>
      </p:sp>
      <p:sp>
        <p:nvSpPr>
          <p:cNvPr id="4" name="TextBox 3">
            <a:extLst>
              <a:ext uri="{FF2B5EF4-FFF2-40B4-BE49-F238E27FC236}">
                <a16:creationId xmlns:a16="http://schemas.microsoft.com/office/drawing/2014/main" id="{AD1A3FF9-47A4-46C8-B205-B689947526D6}"/>
              </a:ext>
            </a:extLst>
          </p:cNvPr>
          <p:cNvSpPr txBox="1"/>
          <p:nvPr/>
        </p:nvSpPr>
        <p:spPr>
          <a:xfrm>
            <a:off x="1144590" y="1002816"/>
            <a:ext cx="10188209"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bg1"/>
                </a:solidFill>
              </a:rPr>
              <a:t>Here’s what you need to know:</a:t>
            </a:r>
          </a:p>
          <a:p>
            <a:endParaRPr lang="en-US" sz="2800" dirty="0">
              <a:solidFill>
                <a:schemeClr val="bg1"/>
              </a:solidFill>
            </a:endParaRPr>
          </a:p>
          <a:p>
            <a:r>
              <a:rPr lang="en-US" sz="2800" b="1" dirty="0">
                <a:solidFill>
                  <a:schemeClr val="bg1"/>
                </a:solidFill>
              </a:rPr>
              <a:t>Access the new site here:</a:t>
            </a:r>
            <a:r>
              <a:rPr lang="en-US" sz="2800" dirty="0">
                <a:solidFill>
                  <a:schemeClr val="bg1"/>
                </a:solidFill>
              </a:rPr>
              <a:t> </a:t>
            </a:r>
            <a:r>
              <a:rPr lang="en-US" sz="2800" dirty="0">
                <a:solidFill>
                  <a:schemeClr val="bg2"/>
                </a:solidFill>
                <a:hlinkClick r:id="rId2">
                  <a:extLst>
                    <a:ext uri="{A12FA001-AC4F-418D-AE19-62706E023703}">
                      <ahyp:hlinkClr xmlns:ahyp="http://schemas.microsoft.com/office/drawing/2018/hyperlinkcolor" val="tx"/>
                    </a:ext>
                  </a:extLst>
                </a:hlinkClick>
              </a:rPr>
              <a:t>https://boulderonlinetax.gentaxcpc.net/TAP/</a:t>
            </a:r>
            <a:endParaRPr lang="en-US" sz="2800" dirty="0">
              <a:solidFill>
                <a:schemeClr val="bg2"/>
              </a:solidFill>
            </a:endParaRPr>
          </a:p>
          <a:p>
            <a:endParaRPr lang="en-US" sz="2800" b="1" dirty="0">
              <a:solidFill>
                <a:schemeClr val="bg1"/>
              </a:solidFill>
            </a:endParaRPr>
          </a:p>
          <a:p>
            <a:r>
              <a:rPr lang="en-US" sz="2800" b="1" dirty="0">
                <a:solidFill>
                  <a:schemeClr val="bg1"/>
                </a:solidFill>
              </a:rPr>
              <a:t>Boulder Online Tax help </a:t>
            </a:r>
            <a:r>
              <a:rPr lang="en-US" sz="2800" b="1" u="sng" dirty="0">
                <a:solidFill>
                  <a:schemeClr val="bg1"/>
                </a:solidFill>
              </a:rPr>
              <a:t>videos</a:t>
            </a:r>
            <a:r>
              <a:rPr lang="en-US" sz="2800" b="1" dirty="0">
                <a:solidFill>
                  <a:schemeClr val="bg1"/>
                </a:solidFill>
              </a:rPr>
              <a:t> and </a:t>
            </a:r>
            <a:r>
              <a:rPr lang="en-US" sz="2800" b="1" u="sng" dirty="0">
                <a:solidFill>
                  <a:schemeClr val="bg1"/>
                </a:solidFill>
              </a:rPr>
              <a:t>articles</a:t>
            </a:r>
            <a:r>
              <a:rPr lang="en-US" sz="2800" b="1" dirty="0">
                <a:solidFill>
                  <a:schemeClr val="bg1"/>
                </a:solidFill>
              </a:rPr>
              <a:t> are here:</a:t>
            </a:r>
            <a:r>
              <a:rPr lang="en-US" sz="2800" dirty="0">
                <a:solidFill>
                  <a:schemeClr val="bg1"/>
                </a:solidFill>
              </a:rPr>
              <a:t> </a:t>
            </a:r>
            <a:r>
              <a:rPr lang="en-US" sz="2800" dirty="0">
                <a:solidFill>
                  <a:schemeClr val="bg2"/>
                </a:solidFill>
                <a:hlinkClick r:id="rId3">
                  <a:extLst>
                    <a:ext uri="{A12FA001-AC4F-418D-AE19-62706E023703}">
                      <ahyp:hlinkClr xmlns:ahyp="http://schemas.microsoft.com/office/drawing/2018/hyperlinkcolor" val="tx"/>
                    </a:ext>
                  </a:extLst>
                </a:hlinkClick>
              </a:rPr>
              <a:t>https://bouldercolorado.gov/finance/boulder-online-tax-system-help-center</a:t>
            </a:r>
            <a:endParaRPr lang="en-US" sz="2800" dirty="0">
              <a:solidFill>
                <a:schemeClr val="bg2"/>
              </a:solidFill>
            </a:endParaRPr>
          </a:p>
          <a:p>
            <a:endParaRPr lang="en-US" sz="2800" b="1" dirty="0">
              <a:solidFill>
                <a:schemeClr val="bg1"/>
              </a:solidFill>
            </a:endParaRPr>
          </a:p>
          <a:p>
            <a:endParaRPr lang="en-US" sz="2800" dirty="0">
              <a:solidFill>
                <a:schemeClr val="bg2"/>
              </a:solidFill>
            </a:endParaRPr>
          </a:p>
          <a:p>
            <a:r>
              <a:rPr lang="en-US" sz="2800" b="1" dirty="0">
                <a:solidFill>
                  <a:schemeClr val="bg1"/>
                </a:solidFill>
              </a:rPr>
              <a:t>Contact Sales Tax Staff at </a:t>
            </a:r>
            <a:r>
              <a:rPr lang="en-US" sz="2800" dirty="0">
                <a:solidFill>
                  <a:schemeClr val="bg1"/>
                </a:solidFill>
                <a:hlinkClick r:id="rId4">
                  <a:extLst>
                    <a:ext uri="{A12FA001-AC4F-418D-AE19-62706E023703}">
                      <ahyp:hlinkClr xmlns:ahyp="http://schemas.microsoft.com/office/drawing/2018/hyperlinkcolor" val="tx"/>
                    </a:ext>
                  </a:extLst>
                </a:hlinkClick>
              </a:rPr>
              <a:t>salestax@bouldercolorado.gov</a:t>
            </a:r>
            <a:r>
              <a:rPr lang="en-US" sz="2800" dirty="0">
                <a:solidFill>
                  <a:schemeClr val="bg1"/>
                </a:solidFill>
              </a:rPr>
              <a:t> </a:t>
            </a:r>
          </a:p>
        </p:txBody>
      </p:sp>
      <p:sp>
        <p:nvSpPr>
          <p:cNvPr id="3" name="Slide Number Placeholder 2">
            <a:extLst>
              <a:ext uri="{FF2B5EF4-FFF2-40B4-BE49-F238E27FC236}">
                <a16:creationId xmlns:a16="http://schemas.microsoft.com/office/drawing/2014/main" id="{4E117636-5437-4C25-8D2E-C33017D28852}"/>
              </a:ext>
            </a:extLst>
          </p:cNvPr>
          <p:cNvSpPr>
            <a:spLocks noGrp="1"/>
          </p:cNvSpPr>
          <p:nvPr>
            <p:ph type="sldNum" sz="quarter" idx="12"/>
          </p:nvPr>
        </p:nvSpPr>
        <p:spPr/>
        <p:txBody>
          <a:bodyPr/>
          <a:lstStyle/>
          <a:p>
            <a:fld id="{6D22F896-40B5-4ADD-8801-0D06FADFA095}" type="slidenum">
              <a:rPr lang="en-US" sz="2000" smtClean="0"/>
              <a:t>13</a:t>
            </a:fld>
            <a:endParaRPr lang="en-US" sz="2000" dirty="0"/>
          </a:p>
        </p:txBody>
      </p:sp>
    </p:spTree>
    <p:extLst>
      <p:ext uri="{BB962C8B-B14F-4D97-AF65-F5344CB8AC3E}">
        <p14:creationId xmlns:p14="http://schemas.microsoft.com/office/powerpoint/2010/main" val="4256037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48F26-24EB-4F92-B284-B09426988F57}"/>
              </a:ext>
            </a:extLst>
          </p:cNvPr>
          <p:cNvSpPr>
            <a:spLocks noGrp="1"/>
          </p:cNvSpPr>
          <p:nvPr>
            <p:ph type="title"/>
          </p:nvPr>
        </p:nvSpPr>
        <p:spPr>
          <a:xfrm>
            <a:off x="1141413" y="96680"/>
            <a:ext cx="9905998" cy="1478570"/>
          </a:xfrm>
        </p:spPr>
        <p:txBody>
          <a:bodyPr/>
          <a:lstStyle/>
          <a:p>
            <a:r>
              <a:rPr lang="en-US" b="1" dirty="0">
                <a:solidFill>
                  <a:schemeClr val="bg1"/>
                </a:solidFill>
                <a:ea typeface="+mj-lt"/>
                <a:cs typeface="+mj-lt"/>
              </a:rPr>
              <a:t>IMPORTANT changes WITH online filing:</a:t>
            </a:r>
            <a:endParaRPr lang="en-US" dirty="0">
              <a:solidFill>
                <a:schemeClr val="bg1"/>
              </a:solidFill>
            </a:endParaRPr>
          </a:p>
        </p:txBody>
      </p:sp>
      <p:sp>
        <p:nvSpPr>
          <p:cNvPr id="3" name="Content Placeholder 2">
            <a:extLst>
              <a:ext uri="{FF2B5EF4-FFF2-40B4-BE49-F238E27FC236}">
                <a16:creationId xmlns:a16="http://schemas.microsoft.com/office/drawing/2014/main" id="{4BB3F982-A8AC-424E-8302-C1178809FB22}"/>
              </a:ext>
            </a:extLst>
          </p:cNvPr>
          <p:cNvSpPr>
            <a:spLocks noGrp="1"/>
          </p:cNvSpPr>
          <p:nvPr>
            <p:ph idx="1"/>
          </p:nvPr>
        </p:nvSpPr>
        <p:spPr>
          <a:xfrm>
            <a:off x="584200" y="1458097"/>
            <a:ext cx="11023600" cy="4781385"/>
          </a:xfrm>
        </p:spPr>
        <p:txBody>
          <a:bodyPr vert="horz" lIns="91440" tIns="45720" rIns="91440" bIns="45720" rtlCol="0" anchor="t">
            <a:noAutofit/>
          </a:bodyPr>
          <a:lstStyle/>
          <a:p>
            <a:r>
              <a:rPr lang="en-US" sz="3200" dirty="0">
                <a:solidFill>
                  <a:schemeClr val="bg1"/>
                </a:solidFill>
              </a:rPr>
              <a:t> </a:t>
            </a:r>
            <a:r>
              <a:rPr lang="en-US" sz="3200" b="1" dirty="0">
                <a:solidFill>
                  <a:schemeClr val="bg1"/>
                </a:solidFill>
              </a:rPr>
              <a:t>City</a:t>
            </a:r>
            <a:r>
              <a:rPr lang="en-US" sz="3200" b="1" dirty="0">
                <a:solidFill>
                  <a:schemeClr val="bg1"/>
                </a:solidFill>
                <a:ea typeface="+mn-lt"/>
                <a:cs typeface="+mn-lt"/>
              </a:rPr>
              <a:t> of Boulder will no longer be mailing returns</a:t>
            </a:r>
            <a:endParaRPr lang="en-US" sz="3200" b="1" dirty="0">
              <a:solidFill>
                <a:schemeClr val="bg1"/>
              </a:solidFill>
            </a:endParaRPr>
          </a:p>
          <a:p>
            <a:r>
              <a:rPr lang="en-US" sz="3200" b="1" dirty="0">
                <a:solidFill>
                  <a:schemeClr val="bg1"/>
                </a:solidFill>
                <a:ea typeface="+mn-lt"/>
                <a:cs typeface="+mn-lt"/>
              </a:rPr>
              <a:t> Recreational Dispensaries and Grows will have two returns to file:</a:t>
            </a:r>
            <a:endParaRPr lang="en-US" sz="3200" b="1" dirty="0">
              <a:solidFill>
                <a:schemeClr val="bg1"/>
              </a:solidFill>
            </a:endParaRPr>
          </a:p>
          <a:p>
            <a:pPr lvl="1"/>
            <a:r>
              <a:rPr lang="en-US" sz="2800" b="1" dirty="0">
                <a:solidFill>
                  <a:schemeClr val="bg1"/>
                </a:solidFill>
                <a:ea typeface="+mn-lt"/>
                <a:cs typeface="+mn-lt"/>
              </a:rPr>
              <a:t>Standard Sales and Use Tax (3.86%)</a:t>
            </a:r>
            <a:endParaRPr lang="en-US" sz="2800" b="1" dirty="0">
              <a:solidFill>
                <a:schemeClr val="bg1"/>
              </a:solidFill>
            </a:endParaRPr>
          </a:p>
          <a:p>
            <a:pPr lvl="1"/>
            <a:r>
              <a:rPr lang="en-US" sz="2800" b="1" dirty="0">
                <a:solidFill>
                  <a:schemeClr val="bg1"/>
                </a:solidFill>
                <a:ea typeface="+mn-lt"/>
                <a:cs typeface="+mn-lt"/>
              </a:rPr>
              <a:t>Additional Sales and Use Tax (3.50%)</a:t>
            </a:r>
            <a:endParaRPr lang="en-US" sz="2800" b="1" dirty="0">
              <a:solidFill>
                <a:schemeClr val="bg1"/>
              </a:solidFill>
            </a:endParaRPr>
          </a:p>
          <a:p>
            <a:r>
              <a:rPr lang="en-US" sz="3200" b="1" dirty="0">
                <a:solidFill>
                  <a:schemeClr val="bg1"/>
                </a:solidFill>
                <a:ea typeface="+mn-lt"/>
                <a:cs typeface="+mn-lt"/>
              </a:rPr>
              <a:t> Accounts sharing the same Federal Tax ID Number (FEIN) will file a consolidated return under one web logon</a:t>
            </a:r>
            <a:endParaRPr lang="en-US" sz="2600" b="1" dirty="0">
              <a:solidFill>
                <a:schemeClr val="bg1"/>
              </a:solidFill>
            </a:endParaRPr>
          </a:p>
          <a:p>
            <a:endParaRPr lang="en-US" dirty="0"/>
          </a:p>
        </p:txBody>
      </p:sp>
      <p:sp>
        <p:nvSpPr>
          <p:cNvPr id="4" name="Slide Number Placeholder 3">
            <a:extLst>
              <a:ext uri="{FF2B5EF4-FFF2-40B4-BE49-F238E27FC236}">
                <a16:creationId xmlns:a16="http://schemas.microsoft.com/office/drawing/2014/main" id="{2A6B48D0-4633-4BA0-A829-DF3C19D0409B}"/>
              </a:ext>
            </a:extLst>
          </p:cNvPr>
          <p:cNvSpPr>
            <a:spLocks noGrp="1"/>
          </p:cNvSpPr>
          <p:nvPr>
            <p:ph type="sldNum" sz="quarter" idx="12"/>
          </p:nvPr>
        </p:nvSpPr>
        <p:spPr>
          <a:xfrm>
            <a:off x="10276322" y="5874357"/>
            <a:ext cx="771089" cy="365125"/>
          </a:xfrm>
        </p:spPr>
        <p:txBody>
          <a:bodyPr/>
          <a:lstStyle/>
          <a:p>
            <a:fld id="{6D22F896-40B5-4ADD-8801-0D06FADFA095}" type="slidenum">
              <a:rPr lang="en-US" sz="2000" smtClean="0"/>
              <a:t>14</a:t>
            </a:fld>
            <a:endParaRPr lang="en-US" sz="2000" dirty="0"/>
          </a:p>
        </p:txBody>
      </p:sp>
    </p:spTree>
    <p:extLst>
      <p:ext uri="{BB962C8B-B14F-4D97-AF65-F5344CB8AC3E}">
        <p14:creationId xmlns:p14="http://schemas.microsoft.com/office/powerpoint/2010/main" val="332029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869281" y="394117"/>
            <a:ext cx="9268619" cy="2626662"/>
          </a:xfrm>
        </p:spPr>
        <p:txBody>
          <a:bodyPr vert="horz" wrap="square" lIns="91440" tIns="45720" rIns="91440" bIns="45720" numCol="1" rtlCol="0" anchor="t" compatLnSpc="1">
            <a:prstTxWarp prst="textNoShape">
              <a:avLst/>
            </a:prstTxWarp>
            <a:noAutofit/>
          </a:bodyPr>
          <a:lstStyle/>
          <a:p>
            <a:pPr>
              <a:defRPr/>
            </a:pPr>
            <a:r>
              <a:rPr lang="en-US" sz="4400" b="1" dirty="0">
                <a:solidFill>
                  <a:schemeClr val="bg1"/>
                </a:solidFill>
                <a:latin typeface="+mn-lt"/>
                <a:cs typeface="Arial"/>
              </a:rPr>
              <a:t>All Marijuana Businesses </a:t>
            </a:r>
            <a:br>
              <a:rPr lang="en-US" sz="4400" b="1" dirty="0">
                <a:latin typeface="+mn-lt"/>
                <a:cs typeface="Arial" charset="0"/>
              </a:rPr>
            </a:br>
            <a:r>
              <a:rPr lang="en-US" sz="4400" b="1" dirty="0">
                <a:solidFill>
                  <a:schemeClr val="bg1"/>
                </a:solidFill>
                <a:latin typeface="+mn-lt"/>
                <a:cs typeface="Arial"/>
              </a:rPr>
              <a:t>Use Tax Types/Rates </a:t>
            </a:r>
            <a:br>
              <a:rPr lang="en-US" sz="4400" b="1" dirty="0">
                <a:latin typeface="+mn-lt"/>
                <a:cs typeface="Arial"/>
              </a:rPr>
            </a:br>
            <a:r>
              <a:rPr lang="en-US" sz="4400" b="1" dirty="0">
                <a:solidFill>
                  <a:schemeClr val="bg1"/>
                </a:solidFill>
                <a:latin typeface="+mn-lt"/>
                <a:cs typeface="Arial"/>
              </a:rPr>
              <a:t>		</a:t>
            </a:r>
            <a:r>
              <a:rPr lang="en-US" sz="2800" b="1" dirty="0">
                <a:solidFill>
                  <a:schemeClr val="bg1"/>
                </a:solidFill>
                <a:latin typeface="+mn-lt"/>
                <a:cs typeface="Arial"/>
              </a:rPr>
              <a:t>			</a:t>
            </a:r>
            <a:r>
              <a:rPr lang="en-US" b="1" dirty="0">
                <a:solidFill>
                  <a:schemeClr val="bg1"/>
                </a:solidFill>
                <a:latin typeface="+mn-lt"/>
                <a:cs typeface="Arial"/>
              </a:rPr>
              <a:t>           </a:t>
            </a:r>
            <a:r>
              <a:rPr lang="en-US" b="1" u="sng" dirty="0">
                <a:solidFill>
                  <a:schemeClr val="bg1"/>
                </a:solidFill>
                <a:latin typeface="+mn-lt"/>
                <a:cs typeface="Arial"/>
              </a:rPr>
              <a:t>City</a:t>
            </a:r>
            <a:r>
              <a:rPr lang="en-US" sz="2800" b="1" dirty="0">
                <a:solidFill>
                  <a:schemeClr val="bg1"/>
                </a:solidFill>
                <a:latin typeface="+mn-lt"/>
                <a:cs typeface="Arial"/>
              </a:rPr>
              <a:t>	</a:t>
            </a:r>
            <a:r>
              <a:rPr lang="en-US" b="1" dirty="0">
                <a:solidFill>
                  <a:schemeClr val="bg1"/>
                </a:solidFill>
                <a:latin typeface="+mn-lt"/>
                <a:cs typeface="Arial"/>
              </a:rPr>
              <a:t>  </a:t>
            </a:r>
            <a:r>
              <a:rPr lang="en-US" b="1" u="sng" dirty="0">
                <a:solidFill>
                  <a:schemeClr val="bg1"/>
                </a:solidFill>
                <a:latin typeface="+mn-lt"/>
                <a:cs typeface="Arial"/>
              </a:rPr>
              <a:t>Total</a:t>
            </a:r>
            <a:r>
              <a:rPr lang="en-US" sz="4400" b="1" dirty="0">
                <a:solidFill>
                  <a:schemeClr val="bg1"/>
                </a:solidFill>
                <a:latin typeface="+mn-lt"/>
                <a:cs typeface="Arial"/>
              </a:rPr>
              <a:t>			</a:t>
            </a:r>
            <a:br>
              <a:rPr lang="en-US" sz="4400" dirty="0">
                <a:latin typeface="+mn-lt"/>
                <a:cs typeface="Arial" charset="0"/>
              </a:rPr>
            </a:br>
            <a:r>
              <a:rPr lang="en-US" sz="2800" dirty="0">
                <a:latin typeface="+mn-lt"/>
                <a:cs typeface="Arial"/>
              </a:rPr>
              <a:t>			</a:t>
            </a:r>
            <a:r>
              <a:rPr lang="en-US" dirty="0">
                <a:latin typeface="+mn-lt"/>
                <a:cs typeface="Arial"/>
              </a:rPr>
              <a:t>					  			</a:t>
            </a:r>
            <a:r>
              <a:rPr lang="en-US" b="1" dirty="0">
                <a:solidFill>
                  <a:schemeClr val="bg1"/>
                </a:solidFill>
                <a:latin typeface="+mn-lt"/>
                <a:cs typeface="Arial"/>
              </a:rPr>
              <a:t>	</a:t>
            </a:r>
            <a:endParaRPr lang="en-US" sz="2000" b="1" u="sng" dirty="0">
              <a:solidFill>
                <a:schemeClr val="bg1"/>
              </a:solidFill>
              <a:latin typeface="+mn-lt"/>
              <a:cs typeface="Arial"/>
            </a:endParaRPr>
          </a:p>
        </p:txBody>
      </p:sp>
      <p:sp>
        <p:nvSpPr>
          <p:cNvPr id="71683" name="Rectangle 3"/>
          <p:cNvSpPr>
            <a:spLocks noGrp="1" noChangeArrowheads="1"/>
          </p:cNvSpPr>
          <p:nvPr>
            <p:ph idx="1"/>
          </p:nvPr>
        </p:nvSpPr>
        <p:spPr>
          <a:xfrm>
            <a:off x="779668" y="2267419"/>
            <a:ext cx="10251663" cy="4583575"/>
          </a:xfrm>
          <a:ln>
            <a:noFill/>
          </a:ln>
        </p:spPr>
        <p:txBody>
          <a:bodyPr vert="horz" lIns="91440" tIns="45720" rIns="91440" bIns="45720" rtlCol="0" anchor="t">
            <a:normAutofit/>
          </a:bodyPr>
          <a:lstStyle/>
          <a:p>
            <a:pPr>
              <a:lnSpc>
                <a:spcPct val="150000"/>
              </a:lnSpc>
            </a:pPr>
            <a:r>
              <a:rPr lang="en-US" sz="3000" b="1" dirty="0">
                <a:solidFill>
                  <a:schemeClr val="bg1"/>
                </a:solidFill>
                <a:cs typeface="Arial"/>
              </a:rPr>
              <a:t>Use Tax on all Marijuana Businesses	      3.86%	</a:t>
            </a:r>
          </a:p>
          <a:p>
            <a:pPr lvl="1">
              <a:lnSpc>
                <a:spcPct val="150000"/>
              </a:lnSpc>
            </a:pPr>
            <a:r>
              <a:rPr lang="en-US" sz="2100" b="1" dirty="0">
                <a:solidFill>
                  <a:schemeClr val="bg1"/>
                </a:solidFill>
                <a:cs typeface="Arial" charset="0"/>
              </a:rPr>
              <a:t>Applies to Fixed Assets, Taxable Expenses, and Withdrawals from inventory</a:t>
            </a:r>
          </a:p>
          <a:p>
            <a:pPr>
              <a:lnSpc>
                <a:spcPct val="150000"/>
              </a:lnSpc>
            </a:pPr>
            <a:r>
              <a:rPr lang="en-US" sz="3000" b="1" dirty="0">
                <a:solidFill>
                  <a:schemeClr val="bg1"/>
                </a:solidFill>
                <a:cs typeface="Arial"/>
              </a:rPr>
              <a:t>Additional Use Tax on Recreational 	       3.5%	       7.36%</a:t>
            </a:r>
          </a:p>
          <a:p>
            <a:pPr lvl="1">
              <a:lnSpc>
                <a:spcPct val="150000"/>
              </a:lnSpc>
            </a:pPr>
            <a:r>
              <a:rPr lang="en-US" sz="2400" b="1" dirty="0">
                <a:solidFill>
                  <a:schemeClr val="bg1"/>
                </a:solidFill>
                <a:cs typeface="Arial" charset="0"/>
              </a:rPr>
              <a:t>No free employee samples or free MJ products are allowed</a:t>
            </a:r>
          </a:p>
          <a:p>
            <a:pPr lvl="1">
              <a:lnSpc>
                <a:spcPct val="150000"/>
              </a:lnSpc>
            </a:pPr>
            <a:r>
              <a:rPr lang="en-US" sz="2400" b="1" dirty="0">
                <a:solidFill>
                  <a:schemeClr val="bg1"/>
                </a:solidFill>
                <a:cs typeface="Arial" charset="0"/>
              </a:rPr>
              <a:t>Applies to withdrawals at minimum cost of marijuana and marijuana infused products from inventory</a:t>
            </a:r>
          </a:p>
          <a:p>
            <a:pPr lvl="1" eaLnBrk="1" hangingPunct="1">
              <a:lnSpc>
                <a:spcPct val="150000"/>
              </a:lnSpc>
            </a:pPr>
            <a:endParaRPr lang="en-US" dirty="0">
              <a:latin typeface="Arial" charset="0"/>
              <a:cs typeface="Arial" charset="0"/>
            </a:endParaRPr>
          </a:p>
        </p:txBody>
      </p:sp>
      <p:sp>
        <p:nvSpPr>
          <p:cNvPr id="18436" name="Slide Number Placeholder 4"/>
          <p:cNvSpPr>
            <a:spLocks noGrp="1"/>
          </p:cNvSpPr>
          <p:nvPr>
            <p:ph type="sldNum" sz="quarter" idx="12"/>
          </p:nvPr>
        </p:nvSpPr>
        <p:spPr bwMode="auto">
          <a:xfrm>
            <a:off x="9478964" y="6400800"/>
            <a:ext cx="1189037" cy="457200"/>
          </a:xfrm>
          <a:noFill/>
          <a:ln>
            <a:miter lim="800000"/>
            <a:headEnd/>
            <a:tailEnd/>
          </a:ln>
        </p:spPr>
        <p:txBody>
          <a:bodyPr wrap="square" numCol="1" compatLnSpc="1">
            <a:prstTxWarp prst="textNoShape">
              <a:avLst/>
            </a:prstTxWarp>
          </a:bodyPr>
          <a:lstStyle/>
          <a:p>
            <a:fld id="{59253886-5B6C-48A0-B292-A329F20C3614}" type="slidenum">
              <a:rPr lang="en-US" sz="2000" smtClean="0"/>
              <a:pPr/>
              <a:t>15</a:t>
            </a:fld>
            <a:endParaRPr lang="en-US" sz="2000" dirty="0"/>
          </a:p>
        </p:txBody>
      </p:sp>
    </p:spTree>
    <p:extLst>
      <p:ext uri="{BB962C8B-B14F-4D97-AF65-F5344CB8AC3E}">
        <p14:creationId xmlns:p14="http://schemas.microsoft.com/office/powerpoint/2010/main" val="112856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1683">
                                            <p:txEl>
                                              <p:pRg st="2" end="2"/>
                                            </p:txEl>
                                          </p:spTgt>
                                        </p:tgtEl>
                                        <p:attrNameLst>
                                          <p:attrName>style.visibility</p:attrName>
                                        </p:attrNameLst>
                                      </p:cBhvr>
                                      <p:to>
                                        <p:strVal val="visible"/>
                                      </p:to>
                                    </p:set>
                                    <p:animEffect transition="in" filter="checkerboard(across)">
                                      <p:cBhvr>
                                        <p:cTn id="7" dur="500"/>
                                        <p:tgtEl>
                                          <p:spTgt spid="7168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1683">
                                            <p:txEl>
                                              <p:pRg st="3" end="3"/>
                                            </p:txEl>
                                          </p:spTgt>
                                        </p:tgtEl>
                                        <p:attrNameLst>
                                          <p:attrName>style.visibility</p:attrName>
                                        </p:attrNameLst>
                                      </p:cBhvr>
                                      <p:to>
                                        <p:strVal val="visible"/>
                                      </p:to>
                                    </p:set>
                                    <p:animEffect transition="in" filter="checkerboard(across)">
                                      <p:cBhvr>
                                        <p:cTn id="10" dur="500"/>
                                        <p:tgtEl>
                                          <p:spTgt spid="7168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1683">
                                            <p:txEl>
                                              <p:pRg st="0" end="0"/>
                                            </p:txEl>
                                          </p:spTgt>
                                        </p:tgtEl>
                                        <p:attrNameLst>
                                          <p:attrName>style.visibility</p:attrName>
                                        </p:attrNameLst>
                                      </p:cBhvr>
                                      <p:to>
                                        <p:strVal val="visible"/>
                                      </p:to>
                                    </p:set>
                                    <p:animEffect transition="in" filter="checkerboard(across)">
                                      <p:cBhvr>
                                        <p:cTn id="13" dur="500"/>
                                        <p:tgtEl>
                                          <p:spTgt spid="71683">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71683">
                                            <p:txEl>
                                              <p:pRg st="1" end="1"/>
                                            </p:txEl>
                                          </p:spTgt>
                                        </p:tgtEl>
                                        <p:attrNameLst>
                                          <p:attrName>style.visibility</p:attrName>
                                        </p:attrNameLst>
                                      </p:cBhvr>
                                      <p:to>
                                        <p:strVal val="visible"/>
                                      </p:to>
                                    </p:set>
                                    <p:animEffect transition="in" filter="checkerboard(across)">
                                      <p:cBhvr>
                                        <p:cTn id="16" dur="500"/>
                                        <p:tgtEl>
                                          <p:spTgt spid="71683">
                                            <p:txEl>
                                              <p:pRg st="1" end="1"/>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71683">
                                            <p:txEl>
                                              <p:pRg st="4" end="4"/>
                                            </p:txEl>
                                          </p:spTgt>
                                        </p:tgtEl>
                                        <p:attrNameLst>
                                          <p:attrName>style.visibility</p:attrName>
                                        </p:attrNameLst>
                                      </p:cBhvr>
                                      <p:to>
                                        <p:strVal val="visible"/>
                                      </p:to>
                                    </p:set>
                                    <p:animEffect transition="in" filter="checkerboard(across)">
                                      <p:cBhvr>
                                        <p:cTn id="19" dur="500"/>
                                        <p:tgtEl>
                                          <p:spTgt spid="71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885354" y="268938"/>
            <a:ext cx="8421292" cy="1091087"/>
          </a:xfrm>
        </p:spPr>
        <p:txBody>
          <a:bodyPr vert="horz" wrap="square" lIns="91440" tIns="45720" rIns="91440" bIns="45720" numCol="1" rtlCol="0" anchor="t" compatLnSpc="1">
            <a:prstTxWarp prst="textNoShape">
              <a:avLst/>
            </a:prstTxWarp>
            <a:noAutofit/>
          </a:bodyPr>
          <a:lstStyle/>
          <a:p>
            <a:pPr>
              <a:defRPr/>
            </a:pPr>
            <a:r>
              <a:rPr lang="en-US" sz="4400" b="1" dirty="0">
                <a:solidFill>
                  <a:schemeClr val="bg1"/>
                </a:solidFill>
                <a:latin typeface="+mn-lt"/>
                <a:cs typeface="Arial"/>
              </a:rPr>
              <a:t>Marijuana Retail Businesses </a:t>
            </a:r>
            <a:br>
              <a:rPr lang="en-US" sz="4400" dirty="0">
                <a:latin typeface="+mn-lt"/>
                <a:cs typeface="Arial" charset="0"/>
              </a:rPr>
            </a:br>
            <a:r>
              <a:rPr lang="en-US" sz="4400" b="1" dirty="0">
                <a:solidFill>
                  <a:schemeClr val="bg1"/>
                </a:solidFill>
                <a:latin typeface="+mn-lt"/>
                <a:cs typeface="Arial"/>
              </a:rPr>
              <a:t>Sales Tax Types/Rates</a:t>
            </a:r>
            <a:br>
              <a:rPr lang="en-US" sz="4400" dirty="0">
                <a:latin typeface="+mn-lt"/>
                <a:cs typeface="Arial"/>
              </a:rPr>
            </a:br>
            <a:r>
              <a:rPr lang="en-US" sz="2800" dirty="0">
                <a:latin typeface="+mn-lt"/>
                <a:cs typeface="Arial"/>
              </a:rPr>
              <a:t>			</a:t>
            </a:r>
            <a:r>
              <a:rPr lang="en-US" dirty="0">
                <a:latin typeface="+mn-lt"/>
                <a:cs typeface="Arial"/>
              </a:rPr>
              <a:t>					  					     		  </a:t>
            </a:r>
            <a:r>
              <a:rPr lang="en-US" u="sng" dirty="0">
                <a:latin typeface="+mn-lt"/>
                <a:cs typeface="Arial"/>
              </a:rPr>
              <a:t>City</a:t>
            </a:r>
            <a:r>
              <a:rPr lang="en-US" dirty="0">
                <a:latin typeface="+mn-lt"/>
                <a:cs typeface="Arial"/>
              </a:rPr>
              <a:t>		</a:t>
            </a:r>
            <a:endParaRPr lang="en-US" sz="2000" u="sng" dirty="0">
              <a:latin typeface="+mn-lt"/>
              <a:cs typeface="Arial"/>
            </a:endParaRPr>
          </a:p>
        </p:txBody>
      </p:sp>
      <p:sp>
        <p:nvSpPr>
          <p:cNvPr id="71683" name="Rectangle 3"/>
          <p:cNvSpPr>
            <a:spLocks noGrp="1" noChangeArrowheads="1"/>
          </p:cNvSpPr>
          <p:nvPr>
            <p:ph idx="1"/>
          </p:nvPr>
        </p:nvSpPr>
        <p:spPr>
          <a:xfrm>
            <a:off x="970168" y="1588625"/>
            <a:ext cx="10251663" cy="5040775"/>
          </a:xfrm>
        </p:spPr>
        <p:txBody>
          <a:bodyPr vert="horz" lIns="91440" tIns="45720" rIns="91440" bIns="45720" rtlCol="0" anchor="t">
            <a:normAutofit fontScale="85000" lnSpcReduction="10000"/>
          </a:bodyPr>
          <a:lstStyle/>
          <a:p>
            <a:pPr eaLnBrk="1" hangingPunct="1">
              <a:lnSpc>
                <a:spcPct val="150000"/>
              </a:lnSpc>
            </a:pPr>
            <a:r>
              <a:rPr lang="en-US" sz="3000" b="1" dirty="0">
                <a:solidFill>
                  <a:schemeClr val="bg1"/>
                </a:solidFill>
                <a:cs typeface="Arial" charset="0"/>
              </a:rPr>
              <a:t>Sales Tax on all Marijuana and Merchandise	</a:t>
            </a:r>
            <a:r>
              <a:rPr lang="en-US" sz="3900" b="1" dirty="0">
                <a:solidFill>
                  <a:schemeClr val="bg1"/>
                </a:solidFill>
                <a:cs typeface="Arial" charset="0"/>
              </a:rPr>
              <a:t>            </a:t>
            </a:r>
            <a:r>
              <a:rPr lang="en-US" sz="3900" b="1" u="sng" dirty="0">
                <a:solidFill>
                  <a:schemeClr val="bg1"/>
                </a:solidFill>
                <a:cs typeface="Arial" charset="0"/>
              </a:rPr>
              <a:t>CITY</a:t>
            </a:r>
          </a:p>
          <a:p>
            <a:pPr lvl="1">
              <a:lnSpc>
                <a:spcPct val="150000"/>
              </a:lnSpc>
            </a:pPr>
            <a:r>
              <a:rPr lang="en-US" sz="3000" b="1" dirty="0">
                <a:solidFill>
                  <a:schemeClr val="bg1"/>
                </a:solidFill>
                <a:cs typeface="Arial" charset="0"/>
              </a:rPr>
              <a:t>Medical Marijuana Sales Tax		               3.86%		</a:t>
            </a:r>
          </a:p>
          <a:p>
            <a:pPr lvl="1" eaLnBrk="1" hangingPunct="1">
              <a:lnSpc>
                <a:spcPct val="150000"/>
              </a:lnSpc>
            </a:pPr>
            <a:r>
              <a:rPr lang="en-US" sz="2800" b="1" dirty="0">
                <a:solidFill>
                  <a:schemeClr val="bg1"/>
                </a:solidFill>
                <a:cs typeface="Arial" charset="0"/>
              </a:rPr>
              <a:t>Applies to all sales including marijuana, marijuana infused products, paraphernalia, and all merchandise </a:t>
            </a:r>
          </a:p>
          <a:p>
            <a:pPr>
              <a:lnSpc>
                <a:spcPct val="150000"/>
              </a:lnSpc>
            </a:pPr>
            <a:r>
              <a:rPr lang="en-US" sz="3000" b="1" dirty="0">
                <a:solidFill>
                  <a:schemeClr val="bg1"/>
                </a:solidFill>
                <a:cs typeface="Arial" charset="0"/>
              </a:rPr>
              <a:t>Additional Sales Tax on Recreational  	                           3.5%    </a:t>
            </a:r>
          </a:p>
          <a:p>
            <a:pPr lvl="1">
              <a:lnSpc>
                <a:spcPct val="150000"/>
              </a:lnSpc>
            </a:pPr>
            <a:r>
              <a:rPr lang="en-US" sz="2800" b="1" dirty="0">
                <a:solidFill>
                  <a:schemeClr val="bg1"/>
                </a:solidFill>
                <a:cs typeface="Arial" charset="0"/>
              </a:rPr>
              <a:t>Applies to all recreational marijuana and marijuana infused products</a:t>
            </a:r>
          </a:p>
          <a:p>
            <a:pPr marL="457200" lvl="1" indent="0">
              <a:lnSpc>
                <a:spcPct val="150000"/>
              </a:lnSpc>
              <a:buNone/>
            </a:pPr>
            <a:r>
              <a:rPr lang="en-US" sz="3000" b="1" dirty="0">
                <a:solidFill>
                  <a:schemeClr val="bg1"/>
                </a:solidFill>
                <a:cs typeface="Arial"/>
              </a:rPr>
              <a:t>City Tax Chart and linked State AMR which is followed by city sales tax as linked to available on </a:t>
            </a:r>
            <a:r>
              <a:rPr lang="en-US" sz="3000" b="1" dirty="0">
                <a:solidFill>
                  <a:schemeClr val="bg2"/>
                </a:solidFill>
                <a:cs typeface="Arial"/>
                <a:hlinkClick r:id="rId3">
                  <a:extLst>
                    <a:ext uri="{A12FA001-AC4F-418D-AE19-62706E023703}">
                      <ahyp:hlinkClr xmlns:ahyp="http://schemas.microsoft.com/office/drawing/2018/hyperlinkcolor" val="tx"/>
                    </a:ext>
                  </a:extLst>
                </a:hlinkClick>
              </a:rPr>
              <a:t>Sales and Use tax city website</a:t>
            </a:r>
            <a:r>
              <a:rPr lang="en-US" sz="3000" b="1" dirty="0">
                <a:solidFill>
                  <a:schemeClr val="bg1"/>
                </a:solidFill>
                <a:cs typeface="Arial"/>
              </a:rPr>
              <a:t> </a:t>
            </a:r>
          </a:p>
          <a:p>
            <a:pPr lvl="1" eaLnBrk="1" hangingPunct="1">
              <a:lnSpc>
                <a:spcPct val="150000"/>
              </a:lnSpc>
            </a:pPr>
            <a:endParaRPr lang="en-US" dirty="0">
              <a:latin typeface="Arial" charset="0"/>
              <a:cs typeface="Arial" charset="0"/>
            </a:endParaRPr>
          </a:p>
        </p:txBody>
      </p:sp>
      <p:sp>
        <p:nvSpPr>
          <p:cNvPr id="18436" name="Slide Number Placeholder 4"/>
          <p:cNvSpPr>
            <a:spLocks noGrp="1"/>
          </p:cNvSpPr>
          <p:nvPr>
            <p:ph type="sldNum" sz="quarter" idx="12"/>
          </p:nvPr>
        </p:nvSpPr>
        <p:spPr bwMode="auto">
          <a:xfrm>
            <a:off x="9478964" y="6400800"/>
            <a:ext cx="1189037" cy="457200"/>
          </a:xfrm>
          <a:noFill/>
          <a:ln>
            <a:miter lim="800000"/>
            <a:headEnd/>
            <a:tailEnd/>
          </a:ln>
        </p:spPr>
        <p:txBody>
          <a:bodyPr wrap="square" numCol="1" compatLnSpc="1">
            <a:prstTxWarp prst="textNoShape">
              <a:avLst/>
            </a:prstTxWarp>
          </a:bodyPr>
          <a:lstStyle/>
          <a:p>
            <a:fld id="{59253886-5B6C-48A0-B292-A329F20C3614}" type="slidenum">
              <a:rPr lang="en-US" sz="2000" smtClean="0"/>
              <a:pPr/>
              <a:t>16</a:t>
            </a:fld>
            <a:endParaRPr lang="en-US" sz="2000" dirty="0"/>
          </a:p>
        </p:txBody>
      </p:sp>
    </p:spTree>
    <p:extLst>
      <p:ext uri="{BB962C8B-B14F-4D97-AF65-F5344CB8AC3E}">
        <p14:creationId xmlns:p14="http://schemas.microsoft.com/office/powerpoint/2010/main" val="184607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checkerboard(across)">
                                      <p:cBhvr>
                                        <p:cTn id="7" dur="500"/>
                                        <p:tgtEl>
                                          <p:spTgt spid="7168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1683">
                                            <p:txEl>
                                              <p:pRg st="1" end="1"/>
                                            </p:txEl>
                                          </p:spTgt>
                                        </p:tgtEl>
                                        <p:attrNameLst>
                                          <p:attrName>style.visibility</p:attrName>
                                        </p:attrNameLst>
                                      </p:cBhvr>
                                      <p:to>
                                        <p:strVal val="visible"/>
                                      </p:to>
                                    </p:set>
                                    <p:animEffect transition="in" filter="checkerboard(across)">
                                      <p:cBhvr>
                                        <p:cTn id="10" dur="500"/>
                                        <p:tgtEl>
                                          <p:spTgt spid="7168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animEffect transition="in" filter="checkerboard(across)">
                                      <p:cBhvr>
                                        <p:cTn id="13" dur="500"/>
                                        <p:tgtEl>
                                          <p:spTgt spid="7168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71683">
                                            <p:txEl>
                                              <p:pRg st="3" end="3"/>
                                            </p:txEl>
                                          </p:spTgt>
                                        </p:tgtEl>
                                        <p:attrNameLst>
                                          <p:attrName>style.visibility</p:attrName>
                                        </p:attrNameLst>
                                      </p:cBhvr>
                                      <p:to>
                                        <p:strVal val="visible"/>
                                      </p:to>
                                    </p:set>
                                    <p:animEffect transition="in" filter="checkerboard(across)">
                                      <p:cBhvr>
                                        <p:cTn id="16" dur="500"/>
                                        <p:tgtEl>
                                          <p:spTgt spid="7168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71683">
                                            <p:txEl>
                                              <p:pRg st="4" end="4"/>
                                            </p:txEl>
                                          </p:spTgt>
                                        </p:tgtEl>
                                        <p:attrNameLst>
                                          <p:attrName>style.visibility</p:attrName>
                                        </p:attrNameLst>
                                      </p:cBhvr>
                                      <p:to>
                                        <p:strVal val="visible"/>
                                      </p:to>
                                    </p:set>
                                    <p:animEffect transition="in" filter="checkerboard(across)">
                                      <p:cBhvr>
                                        <p:cTn id="19" dur="500"/>
                                        <p:tgtEl>
                                          <p:spTgt spid="7168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71683">
                                            <p:txEl>
                                              <p:pRg st="5" end="5"/>
                                            </p:txEl>
                                          </p:spTgt>
                                        </p:tgtEl>
                                        <p:attrNameLst>
                                          <p:attrName>style.visibility</p:attrName>
                                        </p:attrNameLst>
                                      </p:cBhvr>
                                      <p:to>
                                        <p:strVal val="visible"/>
                                      </p:to>
                                    </p:set>
                                    <p:animEffect transition="in" filter="checkerboard(across)">
                                      <p:cBhvr>
                                        <p:cTn id="22" dur="500"/>
                                        <p:tgtEl>
                                          <p:spTgt spid="71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93E91-53D4-4994-9DD4-9920AF1EDD23}"/>
              </a:ext>
            </a:extLst>
          </p:cNvPr>
          <p:cNvSpPr>
            <a:spLocks noGrp="1"/>
          </p:cNvSpPr>
          <p:nvPr>
            <p:ph type="title"/>
          </p:nvPr>
        </p:nvSpPr>
        <p:spPr>
          <a:xfrm>
            <a:off x="1141413" y="235441"/>
            <a:ext cx="9905998" cy="1478570"/>
          </a:xfrm>
        </p:spPr>
        <p:txBody>
          <a:bodyPr vert="horz" lIns="91440" tIns="45720" rIns="91440" bIns="45720" rtlCol="0" anchor="ctr">
            <a:noAutofit/>
          </a:bodyPr>
          <a:lstStyle/>
          <a:p>
            <a:pPr algn="ctr"/>
            <a:r>
              <a:rPr lang="en-US" sz="4400" b="1" dirty="0">
                <a:solidFill>
                  <a:schemeClr val="bg1"/>
                </a:solidFill>
                <a:latin typeface="TW Cen MT"/>
              </a:rPr>
              <a:t>Medical Grows and Recreational Grows/MIP use and excise Rates</a:t>
            </a:r>
            <a:br>
              <a:rPr lang="en-US" sz="4400" b="1" dirty="0">
                <a:latin typeface="TW Cen MT"/>
              </a:rPr>
            </a:br>
            <a:endParaRPr lang="en-US" dirty="0">
              <a:ea typeface="+mj-lt"/>
              <a:cs typeface="+mj-lt"/>
            </a:endParaRPr>
          </a:p>
        </p:txBody>
      </p:sp>
      <p:sp>
        <p:nvSpPr>
          <p:cNvPr id="3" name="Content Placeholder 2">
            <a:extLst>
              <a:ext uri="{FF2B5EF4-FFF2-40B4-BE49-F238E27FC236}">
                <a16:creationId xmlns:a16="http://schemas.microsoft.com/office/drawing/2014/main" id="{D0B37EAB-4DA7-42CE-9F93-0F6418C65328}"/>
              </a:ext>
            </a:extLst>
          </p:cNvPr>
          <p:cNvSpPr>
            <a:spLocks noGrp="1"/>
          </p:cNvSpPr>
          <p:nvPr>
            <p:ph idx="1"/>
          </p:nvPr>
        </p:nvSpPr>
        <p:spPr>
          <a:xfrm>
            <a:off x="1141413" y="1498379"/>
            <a:ext cx="10453687" cy="5219921"/>
          </a:xfrm>
        </p:spPr>
        <p:txBody>
          <a:bodyPr vert="horz" lIns="91440" tIns="45720" rIns="91440" bIns="45720" rtlCol="0" anchor="t">
            <a:normAutofit fontScale="92500" lnSpcReduction="20000"/>
          </a:bodyPr>
          <a:lstStyle/>
          <a:p>
            <a:pPr marL="0" indent="0">
              <a:lnSpc>
                <a:spcPct val="100000"/>
              </a:lnSpc>
              <a:buNone/>
            </a:pPr>
            <a:r>
              <a:rPr lang="en-US" dirty="0"/>
              <a:t>  </a:t>
            </a:r>
            <a:r>
              <a:rPr lang="en-US" b="1" dirty="0"/>
              <a:t> </a:t>
            </a:r>
            <a:r>
              <a:rPr lang="en-US" b="1" dirty="0">
                <a:solidFill>
                  <a:srgbClr val="FFFFFF"/>
                </a:solidFill>
              </a:rPr>
              <a:t>                                                                                     	</a:t>
            </a:r>
            <a:r>
              <a:rPr lang="en-US" b="1" u="sng" dirty="0">
                <a:solidFill>
                  <a:schemeClr val="bg1"/>
                </a:solidFill>
              </a:rPr>
              <a:t>CITY</a:t>
            </a:r>
          </a:p>
          <a:p>
            <a:pPr>
              <a:lnSpc>
                <a:spcPct val="100000"/>
              </a:lnSpc>
            </a:pPr>
            <a:r>
              <a:rPr lang="en-US" sz="2600" b="1" dirty="0">
                <a:solidFill>
                  <a:schemeClr val="bg1"/>
                </a:solidFill>
                <a:ea typeface="+mn-lt"/>
                <a:cs typeface="+mn-lt"/>
              </a:rPr>
              <a:t>All Medical Marijuana Grow Use Tax                             3.86%            </a:t>
            </a:r>
            <a:endParaRPr lang="en-US" sz="2600" dirty="0">
              <a:solidFill>
                <a:schemeClr val="bg1"/>
              </a:solidFill>
              <a:ea typeface="+mn-lt"/>
              <a:cs typeface="+mn-lt"/>
            </a:endParaRPr>
          </a:p>
          <a:p>
            <a:pPr lvl="1">
              <a:lnSpc>
                <a:spcPct val="100000"/>
              </a:lnSpc>
            </a:pPr>
            <a:r>
              <a:rPr lang="en-US" sz="2600" b="1" dirty="0">
                <a:solidFill>
                  <a:schemeClr val="bg1"/>
                </a:solidFill>
                <a:ea typeface="+mn-lt"/>
                <a:cs typeface="+mn-lt"/>
              </a:rPr>
              <a:t>Applies to Fixed Assets, Taxable Expenses, and Withdrawals from inventory</a:t>
            </a:r>
            <a:endParaRPr lang="en-US" sz="2600" dirty="0">
              <a:solidFill>
                <a:schemeClr val="bg1"/>
              </a:solidFill>
              <a:ea typeface="+mn-lt"/>
              <a:cs typeface="+mn-lt"/>
            </a:endParaRPr>
          </a:p>
          <a:p>
            <a:pPr lvl="1">
              <a:lnSpc>
                <a:spcPct val="100000"/>
              </a:lnSpc>
            </a:pPr>
            <a:r>
              <a:rPr lang="en-US" sz="2600" b="1" dirty="0">
                <a:solidFill>
                  <a:schemeClr val="bg1"/>
                </a:solidFill>
                <a:ea typeface="+mn-lt"/>
                <a:cs typeface="+mn-lt"/>
              </a:rPr>
              <a:t>For the city, there is no excise tax for medical marijuana grows</a:t>
            </a:r>
            <a:endParaRPr lang="en-US" sz="2600" dirty="0">
              <a:solidFill>
                <a:schemeClr val="bg1"/>
              </a:solidFill>
              <a:ea typeface="+mn-lt"/>
              <a:cs typeface="+mn-lt"/>
            </a:endParaRPr>
          </a:p>
          <a:p>
            <a:pPr lvl="1">
              <a:lnSpc>
                <a:spcPct val="100000"/>
              </a:lnSpc>
            </a:pPr>
            <a:endParaRPr lang="en-US" sz="2600" b="1" dirty="0">
              <a:solidFill>
                <a:schemeClr val="bg1"/>
              </a:solidFill>
              <a:latin typeface="Tw Cen MT"/>
            </a:endParaRPr>
          </a:p>
          <a:p>
            <a:pPr>
              <a:lnSpc>
                <a:spcPct val="100000"/>
              </a:lnSpc>
            </a:pPr>
            <a:r>
              <a:rPr lang="en-US" sz="2600" b="1" dirty="0">
                <a:solidFill>
                  <a:schemeClr val="bg1"/>
                </a:solidFill>
                <a:latin typeface="TW Cen MT"/>
              </a:rPr>
              <a:t>Recreational Grows and MIPs Use Tax                           7.36%       </a:t>
            </a:r>
            <a:endParaRPr lang="en-US" sz="2600" dirty="0">
              <a:ea typeface="+mn-lt"/>
              <a:cs typeface="+mn-lt"/>
            </a:endParaRPr>
          </a:p>
          <a:p>
            <a:pPr lvl="1">
              <a:lnSpc>
                <a:spcPct val="100000"/>
              </a:lnSpc>
            </a:pPr>
            <a:r>
              <a:rPr lang="en-US" sz="2600" b="1" dirty="0">
                <a:solidFill>
                  <a:schemeClr val="bg1"/>
                </a:solidFill>
                <a:latin typeface="TW Cen MT"/>
              </a:rPr>
              <a:t>Applies to Fixed Assets, Expenses, and withdrawals of merchandize from inventory</a:t>
            </a:r>
            <a:endParaRPr lang="en-US" sz="2600" dirty="0">
              <a:solidFill>
                <a:schemeClr val="bg1"/>
              </a:solidFill>
              <a:ea typeface="+mn-lt"/>
              <a:cs typeface="+mn-lt"/>
            </a:endParaRPr>
          </a:p>
          <a:p>
            <a:pPr marL="457200" lvl="1" indent="0">
              <a:lnSpc>
                <a:spcPct val="100000"/>
              </a:lnSpc>
              <a:buNone/>
            </a:pPr>
            <a:endParaRPr lang="en-US" sz="2600" b="1" dirty="0">
              <a:solidFill>
                <a:schemeClr val="bg1"/>
              </a:solidFill>
              <a:latin typeface="TW Cen MT"/>
            </a:endParaRPr>
          </a:p>
          <a:p>
            <a:pPr>
              <a:lnSpc>
                <a:spcPct val="100000"/>
              </a:lnSpc>
            </a:pPr>
            <a:r>
              <a:rPr lang="en-US" sz="2600" b="1" dirty="0">
                <a:solidFill>
                  <a:schemeClr val="bg1"/>
                </a:solidFill>
                <a:latin typeface="TW Cen MT"/>
              </a:rPr>
              <a:t>Recreational Grows City Excise Tax                               5.00% </a:t>
            </a:r>
            <a:endParaRPr lang="en-US" sz="2600" dirty="0">
              <a:solidFill>
                <a:schemeClr val="bg1"/>
              </a:solidFill>
              <a:ea typeface="+mn-lt"/>
              <a:cs typeface="+mn-lt"/>
            </a:endParaRPr>
          </a:p>
          <a:p>
            <a:pPr lvl="1">
              <a:lnSpc>
                <a:spcPct val="100000"/>
              </a:lnSpc>
            </a:pPr>
            <a:r>
              <a:rPr lang="en-US" sz="2600" b="1" dirty="0">
                <a:solidFill>
                  <a:schemeClr val="bg1"/>
                </a:solidFill>
                <a:latin typeface="TW Cen MT"/>
              </a:rPr>
              <a:t>Due when any Recreational marijuana leaves the grow facility</a:t>
            </a:r>
            <a:endParaRPr lang="en-US" sz="2600" dirty="0">
              <a:solidFill>
                <a:schemeClr val="bg1"/>
              </a:solidFill>
              <a:ea typeface="+mn-lt"/>
              <a:cs typeface="+mn-lt"/>
            </a:endParaRPr>
          </a:p>
          <a:p>
            <a:pPr lvl="1">
              <a:lnSpc>
                <a:spcPct val="100000"/>
              </a:lnSpc>
            </a:pPr>
            <a:r>
              <a:rPr lang="en-US" sz="2600" b="1" dirty="0">
                <a:solidFill>
                  <a:schemeClr val="bg1"/>
                </a:solidFill>
                <a:latin typeface="TW Cen MT"/>
              </a:rPr>
              <a:t>State AMR effective quarterly as updated are applied to City Taxes chart available on </a:t>
            </a:r>
            <a:r>
              <a:rPr lang="en-US" sz="2600" b="1" dirty="0">
                <a:solidFill>
                  <a:schemeClr val="bg2"/>
                </a:solidFill>
                <a:latin typeface="TW Cen MT"/>
                <a:hlinkClick r:id="rId2">
                  <a:extLst>
                    <a:ext uri="{A12FA001-AC4F-418D-AE19-62706E023703}">
                      <ahyp:hlinkClr xmlns:ahyp="http://schemas.microsoft.com/office/drawing/2018/hyperlinkcolor" val="tx"/>
                    </a:ext>
                  </a:extLst>
                </a:hlinkClick>
              </a:rPr>
              <a:t>Sales and Use tax city website</a:t>
            </a:r>
            <a:r>
              <a:rPr lang="en-US" sz="2600" b="1" dirty="0">
                <a:solidFill>
                  <a:schemeClr val="bg2"/>
                </a:solidFill>
                <a:latin typeface="TW Cen MT"/>
              </a:rPr>
              <a:t> </a:t>
            </a:r>
            <a:endParaRPr lang="en-US" sz="2600" dirty="0">
              <a:solidFill>
                <a:schemeClr val="bg2"/>
              </a:solidFill>
            </a:endParaRPr>
          </a:p>
        </p:txBody>
      </p:sp>
      <p:sp>
        <p:nvSpPr>
          <p:cNvPr id="4" name="Slide Number Placeholder 3">
            <a:extLst>
              <a:ext uri="{FF2B5EF4-FFF2-40B4-BE49-F238E27FC236}">
                <a16:creationId xmlns:a16="http://schemas.microsoft.com/office/drawing/2014/main" id="{2B0CB0FB-8FE0-4FC7-9457-5DDAC936C56E}"/>
              </a:ext>
            </a:extLst>
          </p:cNvPr>
          <p:cNvSpPr>
            <a:spLocks noGrp="1"/>
          </p:cNvSpPr>
          <p:nvPr>
            <p:ph type="sldNum" sz="quarter" idx="12"/>
          </p:nvPr>
        </p:nvSpPr>
        <p:spPr/>
        <p:txBody>
          <a:bodyPr/>
          <a:lstStyle/>
          <a:p>
            <a:fld id="{6D22F896-40B5-4ADD-8801-0D06FADFA095}" type="slidenum">
              <a:rPr lang="en-US" sz="2000" smtClean="0"/>
              <a:t>17</a:t>
            </a:fld>
            <a:endParaRPr lang="en-US" sz="2000" dirty="0"/>
          </a:p>
        </p:txBody>
      </p:sp>
    </p:spTree>
    <p:extLst>
      <p:ext uri="{BB962C8B-B14F-4D97-AF65-F5344CB8AC3E}">
        <p14:creationId xmlns:p14="http://schemas.microsoft.com/office/powerpoint/2010/main" val="471195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02" y="1274208"/>
            <a:ext cx="11767395" cy="4609066"/>
          </a:xfrm>
        </p:spPr>
        <p:txBody>
          <a:bodyPr>
            <a:normAutofit fontScale="90000"/>
          </a:bodyPr>
          <a:lstStyle/>
          <a:p>
            <a:pPr algn="ctr"/>
            <a:br>
              <a:rPr lang="en-US" sz="5300" b="1" dirty="0">
                <a:solidFill>
                  <a:schemeClr val="bg1"/>
                </a:solidFill>
              </a:rPr>
            </a:br>
            <a:r>
              <a:rPr lang="en-US" sz="5300" b="1" dirty="0">
                <a:solidFill>
                  <a:schemeClr val="bg1"/>
                </a:solidFill>
              </a:rPr>
              <a:t> </a:t>
            </a:r>
            <a:r>
              <a:rPr lang="en-US" sz="4900" b="1" dirty="0">
                <a:solidFill>
                  <a:schemeClr val="bg1"/>
                </a:solidFill>
              </a:rPr>
              <a:t>You can always reach us AT:</a:t>
            </a:r>
            <a:br>
              <a:rPr lang="en-US" sz="4900" b="1" dirty="0">
                <a:solidFill>
                  <a:schemeClr val="bg1"/>
                </a:solidFill>
              </a:rPr>
            </a:br>
            <a:br>
              <a:rPr lang="en-US" sz="4900" b="1" dirty="0">
                <a:solidFill>
                  <a:schemeClr val="bg1"/>
                </a:solidFill>
              </a:rPr>
            </a:br>
            <a:r>
              <a:rPr lang="en-US" sz="4400" b="1" dirty="0">
                <a:solidFill>
                  <a:schemeClr val="bg1"/>
                </a:solidFill>
              </a:rPr>
              <a:t>City licensing can be reached at:</a:t>
            </a:r>
            <a:br>
              <a:rPr lang="en-US" sz="4900" b="1" dirty="0">
                <a:solidFill>
                  <a:schemeClr val="bg1"/>
                </a:solidFill>
              </a:rPr>
            </a:br>
            <a:r>
              <a:rPr lang="en-US" sz="4400" b="1" u="sng" dirty="0">
                <a:solidFill>
                  <a:srgbClr val="7030A0"/>
                </a:solidFill>
                <a:hlinkClick r:id="rId2">
                  <a:extLst>
                    <a:ext uri="{A12FA001-AC4F-418D-AE19-62706E023703}">
                      <ahyp:hlinkClr xmlns:ahyp="http://schemas.microsoft.com/office/drawing/2018/hyperlinkcolor" val="tx"/>
                    </a:ext>
                  </a:extLst>
                </a:hlinkClick>
              </a:rPr>
              <a:t>licensingonline@bouldercolorado.gov</a:t>
            </a:r>
            <a:br>
              <a:rPr lang="en-US" sz="4400" b="1" u="sng" dirty="0"/>
            </a:br>
            <a:br>
              <a:rPr lang="en-US" sz="4400" b="1" u="sng" dirty="0"/>
            </a:br>
            <a:r>
              <a:rPr lang="en-US" sz="4400" b="1" dirty="0">
                <a:solidFill>
                  <a:schemeClr val="bg1"/>
                </a:solidFill>
              </a:rPr>
              <a:t>SALES TAX can be reached at:</a:t>
            </a:r>
            <a:br>
              <a:rPr lang="en-US" sz="4400" b="1" dirty="0">
                <a:solidFill>
                  <a:schemeClr val="bg1"/>
                </a:solidFill>
              </a:rPr>
            </a:br>
            <a:r>
              <a:rPr lang="en-US" sz="4400" b="1" dirty="0">
                <a:solidFill>
                  <a:srgbClr val="7030A0"/>
                </a:solidFill>
                <a:hlinkClick r:id="rId3">
                  <a:extLst>
                    <a:ext uri="{A12FA001-AC4F-418D-AE19-62706E023703}">
                      <ahyp:hlinkClr xmlns:ahyp="http://schemas.microsoft.com/office/drawing/2018/hyperlinkcolor" val="tx"/>
                    </a:ext>
                  </a:extLst>
                </a:hlinkClick>
              </a:rPr>
              <a:t>salestax@bouldercolorado.gov</a:t>
            </a:r>
            <a:br>
              <a:rPr lang="en-US" sz="4400" b="1" dirty="0">
                <a:solidFill>
                  <a:schemeClr val="bg1"/>
                </a:solidFill>
              </a:rPr>
            </a:br>
            <a:br>
              <a:rPr lang="en-US" sz="4400" b="1" dirty="0"/>
            </a:br>
            <a:endParaRPr lang="en-US" sz="4400" b="1" dirty="0">
              <a:solidFill>
                <a:schemeClr val="bg1"/>
              </a:solidFill>
            </a:endParaRPr>
          </a:p>
        </p:txBody>
      </p:sp>
      <p:sp>
        <p:nvSpPr>
          <p:cNvPr id="3" name="Slide Number Placeholder 2">
            <a:extLst>
              <a:ext uri="{FF2B5EF4-FFF2-40B4-BE49-F238E27FC236}">
                <a16:creationId xmlns:a16="http://schemas.microsoft.com/office/drawing/2014/main" id="{F57D7C4E-56F2-433E-82E4-3A8F913E5E47}"/>
              </a:ext>
            </a:extLst>
          </p:cNvPr>
          <p:cNvSpPr>
            <a:spLocks noGrp="1"/>
          </p:cNvSpPr>
          <p:nvPr>
            <p:ph type="sldNum" sz="quarter" idx="12"/>
          </p:nvPr>
        </p:nvSpPr>
        <p:spPr/>
        <p:txBody>
          <a:bodyPr/>
          <a:lstStyle/>
          <a:p>
            <a:fld id="{6D22F896-40B5-4ADD-8801-0D06FADFA095}" type="slidenum">
              <a:rPr lang="en-US" sz="2000" smtClean="0"/>
              <a:t>18</a:t>
            </a:fld>
            <a:endParaRPr lang="en-US" sz="2000" dirty="0"/>
          </a:p>
        </p:txBody>
      </p:sp>
    </p:spTree>
    <p:extLst>
      <p:ext uri="{BB962C8B-B14F-4D97-AF65-F5344CB8AC3E}">
        <p14:creationId xmlns:p14="http://schemas.microsoft.com/office/powerpoint/2010/main" val="3641310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A10124-9BAD-4DA9-A152-882D7808FFFD}"/>
              </a:ext>
            </a:extLst>
          </p:cNvPr>
          <p:cNvSpPr>
            <a:spLocks noGrp="1"/>
          </p:cNvSpPr>
          <p:nvPr>
            <p:ph type="title"/>
          </p:nvPr>
        </p:nvSpPr>
        <p:spPr/>
        <p:txBody>
          <a:bodyPr>
            <a:normAutofit/>
          </a:bodyPr>
          <a:lstStyle/>
          <a:p>
            <a:pPr algn="ctr"/>
            <a:r>
              <a:rPr lang="en-US" sz="4400" b="1" dirty="0">
                <a:solidFill>
                  <a:schemeClr val="bg1"/>
                </a:solidFill>
              </a:rPr>
              <a:t>CANNABIS INSPECTION TEAM</a:t>
            </a:r>
          </a:p>
        </p:txBody>
      </p:sp>
      <p:sp>
        <p:nvSpPr>
          <p:cNvPr id="6" name="Text Placeholder 5">
            <a:extLst>
              <a:ext uri="{FF2B5EF4-FFF2-40B4-BE49-F238E27FC236}">
                <a16:creationId xmlns:a16="http://schemas.microsoft.com/office/drawing/2014/main" id="{39C629EB-9357-4D0B-AC40-B976801D7806}"/>
              </a:ext>
            </a:extLst>
          </p:cNvPr>
          <p:cNvSpPr>
            <a:spLocks noGrp="1"/>
          </p:cNvSpPr>
          <p:nvPr>
            <p:ph type="body" sz="half" idx="2"/>
          </p:nvPr>
        </p:nvSpPr>
        <p:spPr/>
        <p:txBody>
          <a:bodyPr>
            <a:normAutofit/>
          </a:bodyPr>
          <a:lstStyle/>
          <a:p>
            <a:pPr algn="ctr"/>
            <a:r>
              <a:rPr lang="en-US" sz="3600" b="1" dirty="0">
                <a:solidFill>
                  <a:schemeClr val="bg1"/>
                </a:solidFill>
              </a:rPr>
              <a:t>SCHEDULING AND INSPECTION HIGHLIGHTS</a:t>
            </a:r>
          </a:p>
        </p:txBody>
      </p:sp>
      <p:sp>
        <p:nvSpPr>
          <p:cNvPr id="4" name="Slide Number Placeholder 3">
            <a:extLst>
              <a:ext uri="{FF2B5EF4-FFF2-40B4-BE49-F238E27FC236}">
                <a16:creationId xmlns:a16="http://schemas.microsoft.com/office/drawing/2014/main" id="{7B21A875-27EE-49A4-90B8-D30813FC5B55}"/>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33007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916" y="-165100"/>
            <a:ext cx="5324167" cy="1320800"/>
          </a:xfrm>
        </p:spPr>
        <p:txBody>
          <a:bodyPr>
            <a:normAutofit/>
          </a:bodyPr>
          <a:lstStyle/>
          <a:p>
            <a:r>
              <a:rPr lang="en-US" sz="4000" b="1" dirty="0">
                <a:solidFill>
                  <a:schemeClr val="bg1"/>
                </a:solidFill>
              </a:rPr>
              <a:t>Staff Introductions</a:t>
            </a:r>
          </a:p>
        </p:txBody>
      </p:sp>
      <p:sp>
        <p:nvSpPr>
          <p:cNvPr id="3" name="Content Placeholder 2"/>
          <p:cNvSpPr>
            <a:spLocks noGrp="1"/>
          </p:cNvSpPr>
          <p:nvPr>
            <p:ph idx="1"/>
          </p:nvPr>
        </p:nvSpPr>
        <p:spPr>
          <a:xfrm>
            <a:off x="1650999" y="762000"/>
            <a:ext cx="9294905" cy="6324600"/>
          </a:xfrm>
        </p:spPr>
        <p:txBody>
          <a:bodyPr vert="horz" lIns="91440" tIns="45720" rIns="91440" bIns="45720" rtlCol="0" anchor="t">
            <a:noAutofit/>
          </a:bodyPr>
          <a:lstStyle/>
          <a:p>
            <a:pPr>
              <a:lnSpc>
                <a:spcPct val="150000"/>
              </a:lnSpc>
            </a:pPr>
            <a:r>
              <a:rPr lang="en-US" sz="2800" b="1" dirty="0">
                <a:solidFill>
                  <a:schemeClr val="bg1"/>
                </a:solidFill>
              </a:rPr>
              <a:t>Rebecca Bostrack and Rich Denig, Boulder Police Dept</a:t>
            </a:r>
          </a:p>
          <a:p>
            <a:pPr>
              <a:lnSpc>
                <a:spcPct val="150000"/>
              </a:lnSpc>
            </a:pPr>
            <a:r>
              <a:rPr lang="en-US" sz="2800" b="1" dirty="0">
                <a:solidFill>
                  <a:schemeClr val="bg1"/>
                </a:solidFill>
              </a:rPr>
              <a:t>Mike Rangel, Boulder Fire Department</a:t>
            </a:r>
          </a:p>
          <a:p>
            <a:pPr>
              <a:lnSpc>
                <a:spcPct val="150000"/>
              </a:lnSpc>
            </a:pPr>
            <a:r>
              <a:rPr lang="en-US" sz="2800" b="1" dirty="0">
                <a:solidFill>
                  <a:schemeClr val="bg1"/>
                </a:solidFill>
              </a:rPr>
              <a:t>Kevin Bennett, Planning &amp; Development Services </a:t>
            </a:r>
          </a:p>
          <a:p>
            <a:pPr>
              <a:lnSpc>
                <a:spcPct val="150000"/>
              </a:lnSpc>
            </a:pPr>
            <a:r>
              <a:rPr lang="en-US" sz="2800" b="1" dirty="0">
                <a:solidFill>
                  <a:schemeClr val="bg1"/>
                </a:solidFill>
              </a:rPr>
              <a:t>Joel Wagner, Finance and Revenue</a:t>
            </a:r>
          </a:p>
          <a:p>
            <a:pPr>
              <a:lnSpc>
                <a:spcPct val="150000"/>
              </a:lnSpc>
            </a:pPr>
            <a:r>
              <a:rPr lang="en-US" sz="2800" b="1" dirty="0">
                <a:solidFill>
                  <a:schemeClr val="bg1"/>
                </a:solidFill>
              </a:rPr>
              <a:t>Mishawn Cook, Licensing Manager</a:t>
            </a:r>
          </a:p>
          <a:p>
            <a:pPr>
              <a:lnSpc>
                <a:spcPct val="150000"/>
              </a:lnSpc>
            </a:pPr>
            <a:r>
              <a:rPr lang="en-US" sz="2800" b="1" dirty="0">
                <a:solidFill>
                  <a:schemeClr val="bg1"/>
                </a:solidFill>
              </a:rPr>
              <a:t>Kristen Teague, Jon Yslas, Katelyn Kellogg and Raymond Jefferson- Licensing Operations Specialists</a:t>
            </a:r>
          </a:p>
          <a:p>
            <a:pPr>
              <a:lnSpc>
                <a:spcPct val="150000"/>
              </a:lnSpc>
            </a:pPr>
            <a:r>
              <a:rPr lang="en-US" sz="2800" b="1" dirty="0">
                <a:solidFill>
                  <a:schemeClr val="bg1"/>
                </a:solidFill>
              </a:rPr>
              <a:t>Kathy Haddock, Senior Counsel</a:t>
            </a:r>
          </a:p>
        </p:txBody>
      </p:sp>
      <p:sp>
        <p:nvSpPr>
          <p:cNvPr id="4" name="Slide Number Placeholder 3">
            <a:extLst>
              <a:ext uri="{FF2B5EF4-FFF2-40B4-BE49-F238E27FC236}">
                <a16:creationId xmlns:a16="http://schemas.microsoft.com/office/drawing/2014/main" id="{221C42F2-ECE6-42CF-A811-3FD661DA7D10}"/>
              </a:ext>
            </a:extLst>
          </p:cNvPr>
          <p:cNvSpPr>
            <a:spLocks noGrp="1"/>
          </p:cNvSpPr>
          <p:nvPr>
            <p:ph type="sldNum" sz="quarter" idx="12"/>
          </p:nvPr>
        </p:nvSpPr>
        <p:spPr/>
        <p:txBody>
          <a:bodyPr/>
          <a:lstStyle/>
          <a:p>
            <a:fld id="{6D22F896-40B5-4ADD-8801-0D06FADFA095}" type="slidenum">
              <a:rPr lang="en-US" sz="2000" smtClean="0"/>
              <a:t>2</a:t>
            </a:fld>
            <a:endParaRPr lang="en-US" sz="2000" dirty="0"/>
          </a:p>
        </p:txBody>
      </p:sp>
    </p:spTree>
    <p:extLst>
      <p:ext uri="{BB962C8B-B14F-4D97-AF65-F5344CB8AC3E}">
        <p14:creationId xmlns:p14="http://schemas.microsoft.com/office/powerpoint/2010/main" val="1119011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05E0-40FE-4B1A-A4D8-FB4C3FE1BCD9}"/>
              </a:ext>
            </a:extLst>
          </p:cNvPr>
          <p:cNvSpPr>
            <a:spLocks noGrp="1"/>
          </p:cNvSpPr>
          <p:nvPr>
            <p:ph type="title"/>
          </p:nvPr>
        </p:nvSpPr>
        <p:spPr>
          <a:xfrm>
            <a:off x="928762" y="425302"/>
            <a:ext cx="9905998" cy="1662869"/>
          </a:xfrm>
        </p:spPr>
        <p:txBody>
          <a:bodyPr>
            <a:normAutofit fontScale="90000"/>
          </a:bodyPr>
          <a:lstStyle/>
          <a:p>
            <a:pPr algn="ctr"/>
            <a:r>
              <a:rPr lang="en-US" b="1" u="sng" dirty="0">
                <a:solidFill>
                  <a:schemeClr val="bg1"/>
                </a:solidFill>
              </a:rPr>
              <a:t>Scheduling Your Renewal Inspections</a:t>
            </a:r>
            <a:br>
              <a:rPr lang="en-US" b="1" dirty="0">
                <a:solidFill>
                  <a:schemeClr val="bg1"/>
                </a:solidFill>
              </a:rPr>
            </a:br>
            <a:r>
              <a:rPr lang="en-US" b="1" dirty="0">
                <a:solidFill>
                  <a:schemeClr val="bg1"/>
                </a:solidFill>
              </a:rPr>
              <a:t>All inspection requests must be made within </a:t>
            </a:r>
            <a:br>
              <a:rPr lang="en-US" b="1" dirty="0">
                <a:solidFill>
                  <a:schemeClr val="bg1"/>
                </a:solidFill>
              </a:rPr>
            </a:br>
            <a:r>
              <a:rPr lang="en-US" b="1" dirty="0">
                <a:solidFill>
                  <a:schemeClr val="bg1"/>
                </a:solidFill>
              </a:rPr>
              <a:t>7 days from the date you receive your emailed renewal from City Licensing Staff</a:t>
            </a:r>
          </a:p>
        </p:txBody>
      </p:sp>
      <p:sp>
        <p:nvSpPr>
          <p:cNvPr id="3" name="Content Placeholder 2">
            <a:extLst>
              <a:ext uri="{FF2B5EF4-FFF2-40B4-BE49-F238E27FC236}">
                <a16:creationId xmlns:a16="http://schemas.microsoft.com/office/drawing/2014/main" id="{DA6E3322-F414-463A-B805-A6C220B77393}"/>
              </a:ext>
            </a:extLst>
          </p:cNvPr>
          <p:cNvSpPr>
            <a:spLocks noGrp="1"/>
          </p:cNvSpPr>
          <p:nvPr>
            <p:ph idx="1"/>
          </p:nvPr>
        </p:nvSpPr>
        <p:spPr/>
        <p:txBody>
          <a:bodyPr>
            <a:normAutofit fontScale="77500" lnSpcReduction="20000"/>
          </a:bodyPr>
          <a:lstStyle/>
          <a:p>
            <a:pPr marL="342900" lvl="1" indent="-342900"/>
            <a:r>
              <a:rPr lang="en-US" sz="2400" b="1" dirty="0">
                <a:solidFill>
                  <a:schemeClr val="bg1"/>
                </a:solidFill>
              </a:rPr>
              <a:t>Email your Inspection Request to all the Inspection Team Members with the full details of your cannabis business(es) including the name of the contact person for your business</a:t>
            </a:r>
          </a:p>
          <a:p>
            <a:pPr marL="342900" lvl="1" indent="-342900"/>
            <a:r>
              <a:rPr lang="en-US" sz="2400" b="1" dirty="0">
                <a:solidFill>
                  <a:schemeClr val="bg1"/>
                </a:solidFill>
              </a:rPr>
              <a:t>You must attach the </a:t>
            </a:r>
            <a:r>
              <a:rPr lang="en-US" sz="2400" b="1" u="sng" dirty="0">
                <a:solidFill>
                  <a:schemeClr val="bg1"/>
                </a:solidFill>
              </a:rPr>
              <a:t>Fire Department Contact Information Sheet </a:t>
            </a:r>
            <a:r>
              <a:rPr lang="en-US" sz="2400" b="1" dirty="0">
                <a:solidFill>
                  <a:schemeClr val="bg1"/>
                </a:solidFill>
              </a:rPr>
              <a:t>with your Inspection Request Email</a:t>
            </a:r>
          </a:p>
          <a:p>
            <a:r>
              <a:rPr lang="en-US" b="1" dirty="0">
                <a:solidFill>
                  <a:schemeClr val="bg1"/>
                </a:solidFill>
              </a:rPr>
              <a:t>Renewal Packets are emailed to you with the following form:</a:t>
            </a:r>
          </a:p>
          <a:p>
            <a:pPr lvl="1"/>
            <a:r>
              <a:rPr lang="en-US" b="1" dirty="0">
                <a:solidFill>
                  <a:schemeClr val="bg1"/>
                </a:solidFill>
              </a:rPr>
              <a:t>UPDATED- </a:t>
            </a:r>
            <a:r>
              <a:rPr lang="en-US" b="1" u="sng" dirty="0">
                <a:solidFill>
                  <a:schemeClr val="bg1"/>
                </a:solidFill>
              </a:rPr>
              <a:t>Request for Renewal Inspections of Marijuana Businesses</a:t>
            </a:r>
          </a:p>
          <a:p>
            <a:pPr marL="457200" lvl="1" indent="0">
              <a:buNone/>
            </a:pPr>
            <a:r>
              <a:rPr lang="en-US" b="1" u="sng" dirty="0">
                <a:solidFill>
                  <a:schemeClr val="bg1"/>
                </a:solidFill>
              </a:rPr>
              <a:t>You must complete this form for your renewal and add the date you emailed the Inspection Team for your request for inspection. The date must be no later than 7 days from the date you were emailed your renewal from City Licensing Staff.</a:t>
            </a:r>
          </a:p>
          <a:p>
            <a:pPr marL="342900" lvl="1" indent="-342900"/>
            <a:r>
              <a:rPr lang="en-US" sz="2400" b="1" dirty="0">
                <a:solidFill>
                  <a:schemeClr val="bg1"/>
                </a:solidFill>
              </a:rPr>
              <a:t>Failure to  timely schedule your inspections could result in a delay in getting on the inspector’s calendars with sufficient time to meet your renewal expiration</a:t>
            </a:r>
            <a:endParaRPr lang="en-US" sz="2800" b="1" dirty="0">
              <a:solidFill>
                <a:schemeClr val="bg1"/>
              </a:solidFill>
            </a:endParaRPr>
          </a:p>
        </p:txBody>
      </p:sp>
      <p:sp>
        <p:nvSpPr>
          <p:cNvPr id="4" name="Slide Number Placeholder 3">
            <a:extLst>
              <a:ext uri="{FF2B5EF4-FFF2-40B4-BE49-F238E27FC236}">
                <a16:creationId xmlns:a16="http://schemas.microsoft.com/office/drawing/2014/main" id="{49524C22-6F7E-4BB5-B462-550510C44CF9}"/>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444219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C1CB-9633-4AB8-9EE4-75843DA9148E}"/>
              </a:ext>
            </a:extLst>
          </p:cNvPr>
          <p:cNvSpPr>
            <a:spLocks noGrp="1"/>
          </p:cNvSpPr>
          <p:nvPr>
            <p:ph type="title"/>
          </p:nvPr>
        </p:nvSpPr>
        <p:spPr>
          <a:xfrm>
            <a:off x="1141413" y="253394"/>
            <a:ext cx="9905998" cy="1478570"/>
          </a:xfrm>
        </p:spPr>
        <p:txBody>
          <a:bodyPr/>
          <a:lstStyle/>
          <a:p>
            <a:pPr algn="ctr"/>
            <a:r>
              <a:rPr lang="en-US" sz="4400" b="1" dirty="0">
                <a:solidFill>
                  <a:schemeClr val="bg1"/>
                </a:solidFill>
              </a:rPr>
              <a:t>Boulder police department</a:t>
            </a:r>
            <a:endParaRPr lang="en-US" dirty="0">
              <a:solidFill>
                <a:schemeClr val="bg1"/>
              </a:solidFill>
            </a:endParaRPr>
          </a:p>
        </p:txBody>
      </p:sp>
      <p:sp>
        <p:nvSpPr>
          <p:cNvPr id="3" name="Content Placeholder 2">
            <a:extLst>
              <a:ext uri="{FF2B5EF4-FFF2-40B4-BE49-F238E27FC236}">
                <a16:creationId xmlns:a16="http://schemas.microsoft.com/office/drawing/2014/main" id="{88189F05-81E0-4782-8D26-255BA0E2EEC4}"/>
              </a:ext>
            </a:extLst>
          </p:cNvPr>
          <p:cNvSpPr>
            <a:spLocks noGrp="1"/>
          </p:cNvSpPr>
          <p:nvPr>
            <p:ph idx="1"/>
          </p:nvPr>
        </p:nvSpPr>
        <p:spPr>
          <a:xfrm>
            <a:off x="328612" y="1989931"/>
            <a:ext cx="11531600" cy="4000501"/>
          </a:xfrm>
        </p:spPr>
        <p:txBody>
          <a:bodyPr vert="horz" lIns="91440" tIns="45720" rIns="91440" bIns="45720" rtlCol="0" anchor="ctr">
            <a:noAutofit/>
          </a:bodyPr>
          <a:lstStyle/>
          <a:p>
            <a:pPr marL="0" indent="0" algn="ctr">
              <a:buNone/>
            </a:pPr>
            <a:endParaRPr lang="en-US" sz="3600" b="1" dirty="0">
              <a:solidFill>
                <a:schemeClr val="bg1"/>
              </a:solidFill>
            </a:endParaRPr>
          </a:p>
          <a:p>
            <a:pPr marL="0" indent="0" algn="ctr">
              <a:lnSpc>
                <a:spcPct val="100000"/>
              </a:lnSpc>
              <a:buNone/>
            </a:pPr>
            <a:r>
              <a:rPr lang="en-US" sz="3600" b="1" dirty="0">
                <a:solidFill>
                  <a:schemeClr val="bg1"/>
                </a:solidFill>
              </a:rPr>
              <a:t>OFFICER REBECCA BOSTRACK</a:t>
            </a:r>
          </a:p>
          <a:p>
            <a:pPr marL="0" indent="0" algn="ctr">
              <a:lnSpc>
                <a:spcPct val="100000"/>
              </a:lnSpc>
              <a:buNone/>
            </a:pPr>
            <a:r>
              <a:rPr lang="en-US" sz="3600" b="1" dirty="0">
                <a:solidFill>
                  <a:schemeClr val="bg1"/>
                </a:solidFill>
              </a:rPr>
              <a:t>303-710-3494</a:t>
            </a:r>
          </a:p>
          <a:p>
            <a:pPr marL="0" indent="0" algn="ctr">
              <a:lnSpc>
                <a:spcPct val="100000"/>
              </a:lnSpc>
              <a:buNone/>
            </a:pPr>
            <a:r>
              <a:rPr lang="en-US" sz="3600" b="1" dirty="0">
                <a:solidFill>
                  <a:schemeClr val="bg1"/>
                </a:solidFill>
                <a:hlinkClick r:id="rId2"/>
              </a:rPr>
              <a:t>bostrackr@bouldercolorado.gov</a:t>
            </a:r>
            <a:endParaRPr lang="en-US" sz="3600" b="1" dirty="0">
              <a:solidFill>
                <a:schemeClr val="bg1"/>
              </a:solidFill>
            </a:endParaRPr>
          </a:p>
          <a:p>
            <a:pPr marL="0" indent="0" algn="ctr">
              <a:lnSpc>
                <a:spcPct val="100000"/>
              </a:lnSpc>
              <a:buNone/>
            </a:pPr>
            <a:r>
              <a:rPr lang="en-US" sz="3600" b="1" dirty="0">
                <a:solidFill>
                  <a:schemeClr val="bg1"/>
                </a:solidFill>
              </a:rPr>
              <a:t>*Temporary contact starting January 7, 2022 will be the Liquor Enforcement Officer Rich Denig at</a:t>
            </a:r>
          </a:p>
          <a:p>
            <a:pPr marL="0" indent="0" algn="ctr">
              <a:lnSpc>
                <a:spcPct val="100000"/>
              </a:lnSpc>
              <a:buNone/>
            </a:pPr>
            <a:r>
              <a:rPr lang="en-US" sz="3600" b="1" dirty="0">
                <a:solidFill>
                  <a:schemeClr val="bg1"/>
                </a:solidFill>
              </a:rPr>
              <a:t>720-440-4372 </a:t>
            </a:r>
          </a:p>
          <a:p>
            <a:pPr marL="0" indent="0" algn="ctr">
              <a:lnSpc>
                <a:spcPct val="100000"/>
              </a:lnSpc>
              <a:buNone/>
            </a:pPr>
            <a:r>
              <a:rPr lang="en-US" sz="3600" b="1" dirty="0">
                <a:solidFill>
                  <a:schemeClr val="accent2">
                    <a:lumMod val="75000"/>
                  </a:schemeClr>
                </a:solidFill>
                <a:hlinkClick r:id="rId3">
                  <a:extLst>
                    <a:ext uri="{A12FA001-AC4F-418D-AE19-62706E023703}">
                      <ahyp:hlinkClr xmlns:ahyp="http://schemas.microsoft.com/office/drawing/2018/hyperlinkcolor" val="tx"/>
                    </a:ext>
                  </a:extLst>
                </a:hlinkClick>
              </a:rPr>
              <a:t>denigr@bouldercolorado.gov</a:t>
            </a:r>
            <a:endParaRPr lang="en-US" sz="3600" b="1" dirty="0">
              <a:solidFill>
                <a:schemeClr val="accent2">
                  <a:lumMod val="75000"/>
                </a:schemeClr>
              </a:solidFill>
            </a:endParaRPr>
          </a:p>
        </p:txBody>
      </p:sp>
      <p:sp>
        <p:nvSpPr>
          <p:cNvPr id="4" name="Slide Number Placeholder 3">
            <a:extLst>
              <a:ext uri="{FF2B5EF4-FFF2-40B4-BE49-F238E27FC236}">
                <a16:creationId xmlns:a16="http://schemas.microsoft.com/office/drawing/2014/main" id="{7B9C0B8B-C385-42A9-99C7-393D7CB16F35}"/>
              </a:ext>
            </a:extLst>
          </p:cNvPr>
          <p:cNvSpPr>
            <a:spLocks noGrp="1"/>
          </p:cNvSpPr>
          <p:nvPr>
            <p:ph type="sldNum" sz="quarter" idx="12"/>
          </p:nvPr>
        </p:nvSpPr>
        <p:spPr/>
        <p:txBody>
          <a:bodyPr/>
          <a:lstStyle/>
          <a:p>
            <a:fld id="{6D22F896-40B5-4ADD-8801-0D06FADFA095}" type="slidenum">
              <a:rPr lang="en-US" sz="2000" smtClean="0"/>
              <a:t>21</a:t>
            </a:fld>
            <a:endParaRPr lang="en-US" sz="2000" dirty="0"/>
          </a:p>
        </p:txBody>
      </p:sp>
    </p:spTree>
    <p:extLst>
      <p:ext uri="{BB962C8B-B14F-4D97-AF65-F5344CB8AC3E}">
        <p14:creationId xmlns:p14="http://schemas.microsoft.com/office/powerpoint/2010/main" val="1086817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BD2DF-8CAF-4E31-94C0-729CDE9808F0}"/>
              </a:ext>
            </a:extLst>
          </p:cNvPr>
          <p:cNvSpPr>
            <a:spLocks noGrp="1"/>
          </p:cNvSpPr>
          <p:nvPr>
            <p:ph type="title"/>
          </p:nvPr>
        </p:nvSpPr>
        <p:spPr>
          <a:xfrm>
            <a:off x="784413" y="1950429"/>
            <a:ext cx="10623174" cy="2153738"/>
          </a:xfrm>
        </p:spPr>
        <p:txBody>
          <a:bodyPr>
            <a:normAutofit fontScale="90000"/>
          </a:bodyPr>
          <a:lstStyle/>
          <a:p>
            <a:pPr algn="ctr"/>
            <a:r>
              <a:rPr lang="en-US" sz="4800" b="1" dirty="0">
                <a:solidFill>
                  <a:schemeClr val="bg1"/>
                </a:solidFill>
              </a:rPr>
              <a:t>BOULDER FIRE DEPARTMENT</a:t>
            </a:r>
            <a:br>
              <a:rPr lang="en-US" sz="4800" b="1" dirty="0">
                <a:solidFill>
                  <a:schemeClr val="bg1"/>
                </a:solidFill>
              </a:rPr>
            </a:br>
            <a:br>
              <a:rPr lang="en-US" sz="4800" b="1" dirty="0">
                <a:solidFill>
                  <a:schemeClr val="bg1"/>
                </a:solidFill>
              </a:rPr>
            </a:br>
            <a:br>
              <a:rPr lang="en-US" sz="4800" b="1" dirty="0"/>
            </a:br>
            <a:r>
              <a:rPr lang="en-US" sz="4800" b="1" dirty="0">
                <a:solidFill>
                  <a:schemeClr val="bg1"/>
                </a:solidFill>
              </a:rPr>
              <a:t>Mike Rangel, Assistant Fire Marshal</a:t>
            </a:r>
            <a:br>
              <a:rPr lang="en-US" sz="4800" b="1" dirty="0">
                <a:solidFill>
                  <a:schemeClr val="bg1"/>
                </a:solidFill>
              </a:rPr>
            </a:br>
            <a:br>
              <a:rPr lang="en-US" sz="4800" b="1" dirty="0">
                <a:solidFill>
                  <a:schemeClr val="bg1"/>
                </a:solidFill>
              </a:rPr>
            </a:br>
            <a:br>
              <a:rPr lang="en-US" sz="4800" b="1" dirty="0">
                <a:solidFill>
                  <a:schemeClr val="bg1"/>
                </a:solidFill>
              </a:rPr>
            </a:br>
            <a:r>
              <a:rPr lang="en-US" sz="3200" b="1" dirty="0">
                <a:solidFill>
                  <a:schemeClr val="bg1"/>
                </a:solidFill>
                <a:latin typeface="+mn-lt"/>
                <a:hlinkClick r:id="rId2"/>
              </a:rPr>
              <a:t>rangelm@bouldercolorado.gov</a:t>
            </a:r>
            <a:endParaRPr lang="en-US" sz="4800" b="1" dirty="0">
              <a:solidFill>
                <a:schemeClr val="bg1"/>
              </a:solidFill>
            </a:endParaRPr>
          </a:p>
        </p:txBody>
      </p:sp>
      <p:sp>
        <p:nvSpPr>
          <p:cNvPr id="3" name="Slide Number Placeholder 2">
            <a:extLst>
              <a:ext uri="{FF2B5EF4-FFF2-40B4-BE49-F238E27FC236}">
                <a16:creationId xmlns:a16="http://schemas.microsoft.com/office/drawing/2014/main" id="{51D0751E-88E0-40D9-A38D-ACE5036990CD}"/>
              </a:ext>
            </a:extLst>
          </p:cNvPr>
          <p:cNvSpPr>
            <a:spLocks noGrp="1"/>
          </p:cNvSpPr>
          <p:nvPr>
            <p:ph type="sldNum" sz="quarter" idx="12"/>
          </p:nvPr>
        </p:nvSpPr>
        <p:spPr/>
        <p:txBody>
          <a:bodyPr/>
          <a:lstStyle/>
          <a:p>
            <a:r>
              <a:rPr lang="en-US" sz="2000" dirty="0"/>
              <a:t>24</a:t>
            </a:r>
          </a:p>
        </p:txBody>
      </p:sp>
    </p:spTree>
    <p:extLst>
      <p:ext uri="{BB962C8B-B14F-4D97-AF65-F5344CB8AC3E}">
        <p14:creationId xmlns:p14="http://schemas.microsoft.com/office/powerpoint/2010/main" val="138251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897C4-36C7-403E-A069-9F089768E4DC}"/>
              </a:ext>
            </a:extLst>
          </p:cNvPr>
          <p:cNvSpPr>
            <a:spLocks noGrp="1"/>
          </p:cNvSpPr>
          <p:nvPr>
            <p:ph type="title"/>
          </p:nvPr>
        </p:nvSpPr>
        <p:spPr>
          <a:xfrm>
            <a:off x="1141412" y="31422"/>
            <a:ext cx="9905998" cy="1478570"/>
          </a:xfrm>
        </p:spPr>
        <p:txBody>
          <a:bodyPr/>
          <a:lstStyle/>
          <a:p>
            <a:pPr algn="ctr"/>
            <a:r>
              <a:rPr lang="en-US" sz="4400" b="1" dirty="0">
                <a:solidFill>
                  <a:schemeClr val="bg1"/>
                </a:solidFill>
              </a:rPr>
              <a:t>2018 International fire codes</a:t>
            </a:r>
            <a:endParaRPr lang="en-US" sz="4400" dirty="0">
              <a:solidFill>
                <a:schemeClr val="bg1"/>
              </a:solidFill>
            </a:endParaRPr>
          </a:p>
        </p:txBody>
      </p:sp>
      <p:sp>
        <p:nvSpPr>
          <p:cNvPr id="3" name="Content Placeholder 2">
            <a:extLst>
              <a:ext uri="{FF2B5EF4-FFF2-40B4-BE49-F238E27FC236}">
                <a16:creationId xmlns:a16="http://schemas.microsoft.com/office/drawing/2014/main" id="{1681C876-4958-46CC-B566-886C009A1F58}"/>
              </a:ext>
            </a:extLst>
          </p:cNvPr>
          <p:cNvSpPr>
            <a:spLocks noGrp="1"/>
          </p:cNvSpPr>
          <p:nvPr>
            <p:ph idx="1"/>
          </p:nvPr>
        </p:nvSpPr>
        <p:spPr>
          <a:xfrm>
            <a:off x="759617" y="1509992"/>
            <a:ext cx="10669588" cy="4760912"/>
          </a:xfrm>
        </p:spPr>
        <p:txBody>
          <a:bodyPr vert="horz" lIns="91440" tIns="45720" rIns="91440" bIns="45720" rtlCol="0" anchor="t">
            <a:normAutofit/>
          </a:bodyPr>
          <a:lstStyle/>
          <a:p>
            <a:pPr marL="0" indent="0">
              <a:buNone/>
            </a:pPr>
            <a:r>
              <a:rPr lang="en-US" sz="3200" b="1" dirty="0">
                <a:solidFill>
                  <a:schemeClr val="bg1"/>
                </a:solidFill>
              </a:rPr>
              <a:t>BOULDER FIRE DEPARTMENT HAS UPDATED THEIR INSPECTION CHECKLISTS TO REFLECT UPDATES TO THE NEW INTERNATIONAL CODE CHANGES.</a:t>
            </a:r>
            <a:endParaRPr lang="en-US" dirty="0">
              <a:solidFill>
                <a:schemeClr val="bg1"/>
              </a:solidFill>
            </a:endParaRPr>
          </a:p>
          <a:p>
            <a:pPr marL="0" indent="0">
              <a:buNone/>
            </a:pPr>
            <a:r>
              <a:rPr lang="en-US" sz="3200" b="1" dirty="0">
                <a:solidFill>
                  <a:schemeClr val="bg1"/>
                </a:solidFill>
              </a:rPr>
              <a:t>These will be posted on both</a:t>
            </a:r>
            <a:r>
              <a:rPr lang="en-US" sz="3200" b="1" dirty="0">
                <a:solidFill>
                  <a:schemeClr val="bg1"/>
                </a:solidFill>
                <a:ea typeface="+mn-lt"/>
                <a:cs typeface="+mn-lt"/>
              </a:rPr>
              <a:t> our </a:t>
            </a:r>
            <a:r>
              <a:rPr lang="en-US" sz="3200" b="1" dirty="0">
                <a:solidFill>
                  <a:srgbClr val="00B050"/>
                </a:solidFill>
                <a:ea typeface="+mn-lt"/>
                <a:cs typeface="+mn-lt"/>
                <a:hlinkClick r:id="rId2">
                  <a:extLst>
                    <a:ext uri="{A12FA001-AC4F-418D-AE19-62706E023703}">
                      <ahyp:hlinkClr xmlns:ahyp="http://schemas.microsoft.com/office/drawing/2018/hyperlinkcolor" val="tx"/>
                    </a:ext>
                  </a:extLst>
                </a:hlinkClick>
              </a:rPr>
              <a:t>Medical</a:t>
            </a:r>
            <a:r>
              <a:rPr lang="en-US" sz="3200" b="1" dirty="0">
                <a:solidFill>
                  <a:srgbClr val="00B050"/>
                </a:solidFill>
                <a:ea typeface="+mn-lt"/>
                <a:cs typeface="+mn-lt"/>
              </a:rPr>
              <a:t> </a:t>
            </a:r>
            <a:r>
              <a:rPr lang="en-US" sz="3200" b="1" dirty="0">
                <a:solidFill>
                  <a:schemeClr val="bg1"/>
                </a:solidFill>
                <a:ea typeface="+mn-lt"/>
                <a:cs typeface="+mn-lt"/>
              </a:rPr>
              <a:t>and </a:t>
            </a:r>
            <a:r>
              <a:rPr lang="en-US" sz="3200" b="1" dirty="0">
                <a:solidFill>
                  <a:srgbClr val="00B050"/>
                </a:solidFill>
                <a:ea typeface="+mn-lt"/>
                <a:cs typeface="+mn-lt"/>
                <a:hlinkClick r:id="rId3">
                  <a:extLst>
                    <a:ext uri="{A12FA001-AC4F-418D-AE19-62706E023703}">
                      <ahyp:hlinkClr xmlns:ahyp="http://schemas.microsoft.com/office/drawing/2018/hyperlinkcolor" val="tx"/>
                    </a:ext>
                  </a:extLst>
                </a:hlinkClick>
              </a:rPr>
              <a:t>Recreational</a:t>
            </a:r>
            <a:r>
              <a:rPr lang="en-US" sz="3200" b="1" dirty="0">
                <a:solidFill>
                  <a:srgbClr val="00B050"/>
                </a:solidFill>
                <a:ea typeface="+mn-lt"/>
                <a:cs typeface="+mn-lt"/>
              </a:rPr>
              <a:t> </a:t>
            </a:r>
            <a:r>
              <a:rPr lang="en-US" sz="3200" b="1" dirty="0">
                <a:solidFill>
                  <a:schemeClr val="bg1"/>
                </a:solidFill>
                <a:ea typeface="+mn-lt"/>
                <a:cs typeface="+mn-lt"/>
              </a:rPr>
              <a:t>Marijuana Business Licenses web pages under "Cannabis Business Inspection Checklists" along with all other departmental inspection checklists.</a:t>
            </a:r>
            <a:endParaRPr lang="en-US" sz="3200" b="1" dirty="0">
              <a:solidFill>
                <a:schemeClr val="bg1"/>
              </a:solidFill>
            </a:endParaRPr>
          </a:p>
        </p:txBody>
      </p:sp>
      <p:sp>
        <p:nvSpPr>
          <p:cNvPr id="4" name="Slide Number Placeholder 3">
            <a:extLst>
              <a:ext uri="{FF2B5EF4-FFF2-40B4-BE49-F238E27FC236}">
                <a16:creationId xmlns:a16="http://schemas.microsoft.com/office/drawing/2014/main" id="{868EFC9A-F3ED-45A3-887B-64EDDD621DD4}"/>
              </a:ext>
            </a:extLst>
          </p:cNvPr>
          <p:cNvSpPr>
            <a:spLocks noGrp="1"/>
          </p:cNvSpPr>
          <p:nvPr>
            <p:ph type="sldNum" sz="quarter" idx="12"/>
          </p:nvPr>
        </p:nvSpPr>
        <p:spPr/>
        <p:txBody>
          <a:bodyPr/>
          <a:lstStyle/>
          <a:p>
            <a:r>
              <a:rPr lang="en-US" sz="2000" dirty="0"/>
              <a:t>25</a:t>
            </a:r>
          </a:p>
        </p:txBody>
      </p:sp>
    </p:spTree>
    <p:extLst>
      <p:ext uri="{BB962C8B-B14F-4D97-AF65-F5344CB8AC3E}">
        <p14:creationId xmlns:p14="http://schemas.microsoft.com/office/powerpoint/2010/main" val="4253930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07130-10E5-467F-8539-305E0B311E6B}"/>
              </a:ext>
            </a:extLst>
          </p:cNvPr>
          <p:cNvSpPr>
            <a:spLocks noGrp="1"/>
          </p:cNvSpPr>
          <p:nvPr>
            <p:ph type="title"/>
          </p:nvPr>
        </p:nvSpPr>
        <p:spPr>
          <a:xfrm>
            <a:off x="1924638" y="79746"/>
            <a:ext cx="8342722" cy="1478570"/>
          </a:xfrm>
        </p:spPr>
        <p:txBody>
          <a:bodyPr>
            <a:normAutofit/>
          </a:bodyPr>
          <a:lstStyle/>
          <a:p>
            <a:pPr algn="ctr"/>
            <a:r>
              <a:rPr lang="en-US" sz="4800" b="1" dirty="0">
                <a:solidFill>
                  <a:schemeClr val="bg1"/>
                </a:solidFill>
              </a:rPr>
              <a:t>Fire DEPARTMENT</a:t>
            </a:r>
          </a:p>
        </p:txBody>
      </p:sp>
      <p:sp>
        <p:nvSpPr>
          <p:cNvPr id="3" name="Content Placeholder 2">
            <a:extLst>
              <a:ext uri="{FF2B5EF4-FFF2-40B4-BE49-F238E27FC236}">
                <a16:creationId xmlns:a16="http://schemas.microsoft.com/office/drawing/2014/main" id="{D92FBFF0-DE7B-4F60-9704-65095AB624CC}"/>
              </a:ext>
            </a:extLst>
          </p:cNvPr>
          <p:cNvSpPr>
            <a:spLocks noGrp="1"/>
          </p:cNvSpPr>
          <p:nvPr>
            <p:ph idx="1"/>
          </p:nvPr>
        </p:nvSpPr>
        <p:spPr>
          <a:xfrm>
            <a:off x="397079" y="1478332"/>
            <a:ext cx="11794921" cy="4803617"/>
          </a:xfrm>
        </p:spPr>
        <p:txBody>
          <a:bodyPr vert="horz" lIns="91440" tIns="45720" rIns="91440" bIns="45720" rtlCol="0" anchor="t">
            <a:normAutofit/>
          </a:bodyPr>
          <a:lstStyle/>
          <a:p>
            <a:r>
              <a:rPr lang="en-US" sz="4000" dirty="0"/>
              <a:t> </a:t>
            </a:r>
            <a:r>
              <a:rPr lang="en-US" sz="3600" b="1" u="sng" dirty="0">
                <a:solidFill>
                  <a:schemeClr val="bg1"/>
                </a:solidFill>
              </a:rPr>
              <a:t>MSDS Information/Signage and Inspection Requirements</a:t>
            </a:r>
          </a:p>
          <a:p>
            <a:r>
              <a:rPr lang="en-US" sz="2800" b="1" dirty="0">
                <a:solidFill>
                  <a:schemeClr val="bg1"/>
                </a:solidFill>
              </a:rPr>
              <a:t>Three products from the MSDS book will pulled by Inspector and shall be found by an employee for review.</a:t>
            </a:r>
          </a:p>
          <a:p>
            <a:r>
              <a:rPr lang="en-US" sz="2800" b="1" dirty="0">
                <a:solidFill>
                  <a:schemeClr val="bg1"/>
                </a:solidFill>
              </a:rPr>
              <a:t>Hazard identification signs shall be placed on stationary containers and above- ground tanks and at entrances to locations where hazardous materials are stored, dispensed, used or handled in quantities requiring a permit and at specific entrances and locations designated by the fire code official</a:t>
            </a:r>
          </a:p>
          <a:p>
            <a:pPr marL="0" indent="0">
              <a:buNone/>
            </a:pPr>
            <a:endParaRPr lang="en-US" sz="4000" b="1" dirty="0">
              <a:solidFill>
                <a:schemeClr val="bg1"/>
              </a:solidFill>
            </a:endParaRPr>
          </a:p>
          <a:p>
            <a:endParaRPr lang="en-US" dirty="0"/>
          </a:p>
        </p:txBody>
      </p:sp>
      <p:sp>
        <p:nvSpPr>
          <p:cNvPr id="4" name="Slide Number Placeholder 3">
            <a:extLst>
              <a:ext uri="{FF2B5EF4-FFF2-40B4-BE49-F238E27FC236}">
                <a16:creationId xmlns:a16="http://schemas.microsoft.com/office/drawing/2014/main" id="{74F80108-C278-4D93-81B0-2D45EBF7DA09}"/>
              </a:ext>
            </a:extLst>
          </p:cNvPr>
          <p:cNvSpPr>
            <a:spLocks noGrp="1"/>
          </p:cNvSpPr>
          <p:nvPr>
            <p:ph type="sldNum" sz="quarter" idx="12"/>
          </p:nvPr>
        </p:nvSpPr>
        <p:spPr/>
        <p:txBody>
          <a:bodyPr/>
          <a:lstStyle/>
          <a:p>
            <a:r>
              <a:rPr lang="en-US" sz="2000" dirty="0"/>
              <a:t>26</a:t>
            </a:r>
          </a:p>
        </p:txBody>
      </p:sp>
    </p:spTree>
    <p:extLst>
      <p:ext uri="{BB962C8B-B14F-4D97-AF65-F5344CB8AC3E}">
        <p14:creationId xmlns:p14="http://schemas.microsoft.com/office/powerpoint/2010/main" val="227411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8AF40-50DC-4C59-A8A8-0347FDDDA011}"/>
              </a:ext>
            </a:extLst>
          </p:cNvPr>
          <p:cNvSpPr>
            <a:spLocks noGrp="1"/>
          </p:cNvSpPr>
          <p:nvPr>
            <p:ph type="title"/>
          </p:nvPr>
        </p:nvSpPr>
        <p:spPr>
          <a:xfrm>
            <a:off x="3597668" y="179573"/>
            <a:ext cx="4993483" cy="1478570"/>
          </a:xfrm>
        </p:spPr>
        <p:txBody>
          <a:bodyPr>
            <a:normAutofit/>
          </a:bodyPr>
          <a:lstStyle/>
          <a:p>
            <a:r>
              <a:rPr lang="en-US" sz="4800" b="1" dirty="0">
                <a:solidFill>
                  <a:schemeClr val="bg1"/>
                </a:solidFill>
              </a:rPr>
              <a:t>FIRE DEPARTMENT</a:t>
            </a:r>
          </a:p>
        </p:txBody>
      </p:sp>
      <p:sp>
        <p:nvSpPr>
          <p:cNvPr id="3" name="Content Placeholder 2">
            <a:extLst>
              <a:ext uri="{FF2B5EF4-FFF2-40B4-BE49-F238E27FC236}">
                <a16:creationId xmlns:a16="http://schemas.microsoft.com/office/drawing/2014/main" id="{EFD3E268-642D-4D56-ADE0-65A9775ED151}"/>
              </a:ext>
            </a:extLst>
          </p:cNvPr>
          <p:cNvSpPr>
            <a:spLocks noGrp="1"/>
          </p:cNvSpPr>
          <p:nvPr>
            <p:ph idx="1"/>
          </p:nvPr>
        </p:nvSpPr>
        <p:spPr>
          <a:xfrm>
            <a:off x="823115" y="1677986"/>
            <a:ext cx="10542588" cy="4225131"/>
          </a:xfrm>
        </p:spPr>
        <p:txBody>
          <a:bodyPr>
            <a:normAutofit lnSpcReduction="10000"/>
          </a:bodyPr>
          <a:lstStyle/>
          <a:p>
            <a:r>
              <a:rPr lang="en-US" sz="3200" b="1" dirty="0">
                <a:solidFill>
                  <a:schemeClr val="bg1"/>
                </a:solidFill>
              </a:rPr>
              <a:t>Label all containers that contain liquid, even huge watering bins</a:t>
            </a:r>
          </a:p>
          <a:p>
            <a:r>
              <a:rPr lang="en-US" sz="3200" b="1" dirty="0">
                <a:solidFill>
                  <a:schemeClr val="bg1"/>
                </a:solidFill>
              </a:rPr>
              <a:t>Write the letters in large, bold print such as “H2O” or “Nutrients” so firefighters can read them from a distance in case of a spill. This will help avoid your facility being shut down as a </a:t>
            </a:r>
            <a:r>
              <a:rPr lang="en-US" sz="3200" b="1" dirty="0" err="1">
                <a:solidFill>
                  <a:schemeClr val="bg1"/>
                </a:solidFill>
              </a:rPr>
              <a:t>haz</a:t>
            </a:r>
            <a:r>
              <a:rPr lang="en-US" sz="3200" b="1" dirty="0">
                <a:solidFill>
                  <a:schemeClr val="bg1"/>
                </a:solidFill>
              </a:rPr>
              <a:t>-mat situation.</a:t>
            </a:r>
          </a:p>
          <a:p>
            <a:r>
              <a:rPr lang="en-US" sz="3200" b="1" dirty="0">
                <a:solidFill>
                  <a:schemeClr val="bg1"/>
                </a:solidFill>
              </a:rPr>
              <a:t>Permanent marker is usually better than paper</a:t>
            </a:r>
          </a:p>
          <a:p>
            <a:endParaRPr lang="en-US" sz="3200" b="1" dirty="0">
              <a:solidFill>
                <a:schemeClr val="bg1"/>
              </a:solidFill>
            </a:endParaRPr>
          </a:p>
        </p:txBody>
      </p:sp>
      <p:sp>
        <p:nvSpPr>
          <p:cNvPr id="4" name="Slide Number Placeholder 3">
            <a:extLst>
              <a:ext uri="{FF2B5EF4-FFF2-40B4-BE49-F238E27FC236}">
                <a16:creationId xmlns:a16="http://schemas.microsoft.com/office/drawing/2014/main" id="{875760A8-5F83-491B-99CB-125A04FA8D6F}"/>
              </a:ext>
            </a:extLst>
          </p:cNvPr>
          <p:cNvSpPr>
            <a:spLocks noGrp="1"/>
          </p:cNvSpPr>
          <p:nvPr>
            <p:ph type="sldNum" sz="quarter" idx="12"/>
          </p:nvPr>
        </p:nvSpPr>
        <p:spPr/>
        <p:txBody>
          <a:bodyPr/>
          <a:lstStyle/>
          <a:p>
            <a:r>
              <a:rPr lang="en-US" dirty="0"/>
              <a:t>27</a:t>
            </a:r>
          </a:p>
        </p:txBody>
      </p:sp>
    </p:spTree>
    <p:extLst>
      <p:ext uri="{BB962C8B-B14F-4D97-AF65-F5344CB8AC3E}">
        <p14:creationId xmlns:p14="http://schemas.microsoft.com/office/powerpoint/2010/main" val="234907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D63CF-4ECE-4DA9-8DE2-C0A0C1BA66CF}"/>
              </a:ext>
            </a:extLst>
          </p:cNvPr>
          <p:cNvSpPr>
            <a:spLocks noGrp="1"/>
          </p:cNvSpPr>
          <p:nvPr>
            <p:ph type="title"/>
          </p:nvPr>
        </p:nvSpPr>
        <p:spPr>
          <a:xfrm>
            <a:off x="1141413" y="618518"/>
            <a:ext cx="9905998" cy="651482"/>
          </a:xfrm>
        </p:spPr>
        <p:txBody>
          <a:bodyPr>
            <a:normAutofit fontScale="90000"/>
          </a:bodyPr>
          <a:lstStyle/>
          <a:p>
            <a:r>
              <a:rPr lang="en-US" dirty="0"/>
              <a:t>LA Prosecutor Files Over 300 Criminal Charges for Alleged Fire Code Violations Following DTLA Boyd Fire That Injured 12</a:t>
            </a:r>
            <a:br>
              <a:rPr lang="en-US" dirty="0"/>
            </a:br>
            <a:endParaRPr lang="en-US" dirty="0"/>
          </a:p>
        </p:txBody>
      </p:sp>
      <p:sp>
        <p:nvSpPr>
          <p:cNvPr id="3" name="Content Placeholder 2">
            <a:extLst>
              <a:ext uri="{FF2B5EF4-FFF2-40B4-BE49-F238E27FC236}">
                <a16:creationId xmlns:a16="http://schemas.microsoft.com/office/drawing/2014/main" id="{6F6F7918-8F22-4A2F-BBC6-1627FF2F8201}"/>
              </a:ext>
            </a:extLst>
          </p:cNvPr>
          <p:cNvSpPr>
            <a:spLocks noGrp="1"/>
          </p:cNvSpPr>
          <p:nvPr>
            <p:ph idx="1"/>
          </p:nvPr>
        </p:nvSpPr>
        <p:spPr>
          <a:xfrm>
            <a:off x="1141412" y="609601"/>
            <a:ext cx="10047288" cy="5181600"/>
          </a:xfrm>
        </p:spPr>
        <p:txBody>
          <a:bodyPr>
            <a:normAutofit fontScale="85000" lnSpcReduction="10000"/>
          </a:bodyPr>
          <a:lstStyle/>
          <a:p>
            <a:pPr marL="0" indent="0">
              <a:buNone/>
            </a:pPr>
            <a:r>
              <a:rPr lang="en-US" sz="3100" b="1" u="sng" dirty="0">
                <a:solidFill>
                  <a:schemeClr val="bg1"/>
                </a:solidFill>
              </a:rPr>
              <a:t>LA Prosecutor Files Over 300 Criminal Charges for Alleged Fire Code Violations Following DTLA Boyd Fire That Injured 12</a:t>
            </a:r>
          </a:p>
          <a:p>
            <a:pPr marL="0" indent="0">
              <a:buNone/>
            </a:pPr>
            <a:r>
              <a:rPr lang="en-US" sz="2600" u="sng">
                <a:solidFill>
                  <a:schemeClr val="bg1"/>
                </a:solidFill>
              </a:rPr>
              <a:t>Most </a:t>
            </a:r>
            <a:r>
              <a:rPr lang="en-US" sz="2600" u="sng" dirty="0">
                <a:solidFill>
                  <a:schemeClr val="bg1"/>
                </a:solidFill>
              </a:rPr>
              <a:t>egregious charges </a:t>
            </a:r>
            <a:r>
              <a:rPr lang="en-US" sz="2600" u="sng">
                <a:solidFill>
                  <a:schemeClr val="bg1"/>
                </a:solidFill>
              </a:rPr>
              <a:t>include:</a:t>
            </a:r>
          </a:p>
          <a:p>
            <a:pPr marL="0" indent="0">
              <a:buNone/>
            </a:pPr>
            <a:endParaRPr lang="en-US" sz="2600" u="sng" dirty="0">
              <a:solidFill>
                <a:schemeClr val="bg1"/>
              </a:solidFill>
            </a:endParaRPr>
          </a:p>
          <a:p>
            <a:r>
              <a:rPr lang="en-US" u="sng" dirty="0">
                <a:solidFill>
                  <a:schemeClr val="bg1"/>
                </a:solidFill>
              </a:rPr>
              <a:t>Failure to maintain aisles, improper shelf storage, illegal height storage</a:t>
            </a:r>
          </a:p>
          <a:p>
            <a:r>
              <a:rPr lang="en-US" u="sng" dirty="0">
                <a:solidFill>
                  <a:schemeClr val="bg1"/>
                </a:solidFill>
              </a:rPr>
              <a:t>Failure to have hazmat warning signs, to classify hazardous commodities, &amp; to have no smoking signs</a:t>
            </a:r>
          </a:p>
          <a:p>
            <a:r>
              <a:rPr lang="en-US" u="sng" dirty="0">
                <a:solidFill>
                  <a:schemeClr val="bg1"/>
                </a:solidFill>
              </a:rPr>
              <a:t>Failure to obtain a facility permit, hazmat storage without permits, to identify aerosols</a:t>
            </a:r>
          </a:p>
          <a:p>
            <a:r>
              <a:rPr lang="en-US" u="sng" dirty="0">
                <a:solidFill>
                  <a:schemeClr val="bg1"/>
                </a:solidFill>
              </a:rPr>
              <a:t>Failure to have key boxes, proper sprinkler coverage, and to maintain a safe building </a:t>
            </a:r>
          </a:p>
          <a:p>
            <a:endParaRPr lang="en-US" u="sng" dirty="0">
              <a:solidFill>
                <a:schemeClr val="bg1"/>
              </a:solidFill>
            </a:endParaRPr>
          </a:p>
          <a:p>
            <a:pPr marL="0" indent="0">
              <a:buNone/>
            </a:pPr>
            <a:r>
              <a:rPr lang="en-US" dirty="0">
                <a:solidFill>
                  <a:schemeClr val="bg1"/>
                </a:solidFill>
                <a:hlinkClick r:id="rId2">
                  <a:extLst>
                    <a:ext uri="{A12FA001-AC4F-418D-AE19-62706E023703}">
                      <ahyp:hlinkClr xmlns:ahyp="http://schemas.microsoft.com/office/drawing/2018/hyperlinkcolor" val="tx"/>
                    </a:ext>
                  </a:extLst>
                </a:hlinkClick>
              </a:rPr>
              <a:t>https://knx1070.radio.com/articles/la-prosecutor-files-300-criminal-charges-over-massive-fire</a:t>
            </a:r>
            <a:endParaRPr lang="en-US" u="sng" dirty="0">
              <a:solidFill>
                <a:schemeClr val="bg1"/>
              </a:solidFill>
            </a:endParaRPr>
          </a:p>
          <a:p>
            <a:endParaRPr lang="en-US" dirty="0"/>
          </a:p>
        </p:txBody>
      </p:sp>
      <p:sp>
        <p:nvSpPr>
          <p:cNvPr id="4" name="Slide Number Placeholder 3">
            <a:extLst>
              <a:ext uri="{FF2B5EF4-FFF2-40B4-BE49-F238E27FC236}">
                <a16:creationId xmlns:a16="http://schemas.microsoft.com/office/drawing/2014/main" id="{40B120AB-F47B-4204-8ECD-B7C247F0A0FA}"/>
              </a:ext>
            </a:extLst>
          </p:cNvPr>
          <p:cNvSpPr>
            <a:spLocks noGrp="1"/>
          </p:cNvSpPr>
          <p:nvPr>
            <p:ph type="sldNum" sz="quarter" idx="12"/>
          </p:nvPr>
        </p:nvSpPr>
        <p:spPr/>
        <p:txBody>
          <a:bodyPr/>
          <a:lstStyle/>
          <a:p>
            <a:r>
              <a:rPr lang="en-US" dirty="0"/>
              <a:t>28</a:t>
            </a:r>
          </a:p>
        </p:txBody>
      </p:sp>
    </p:spTree>
    <p:extLst>
      <p:ext uri="{BB962C8B-B14F-4D97-AF65-F5344CB8AC3E}">
        <p14:creationId xmlns:p14="http://schemas.microsoft.com/office/powerpoint/2010/main" val="1621280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7194" y="149440"/>
            <a:ext cx="5269202" cy="1320800"/>
          </a:xfrm>
        </p:spPr>
        <p:txBody>
          <a:bodyPr>
            <a:noAutofit/>
          </a:bodyPr>
          <a:lstStyle/>
          <a:p>
            <a:r>
              <a:rPr lang="en-US" sz="4800" b="1" dirty="0">
                <a:solidFill>
                  <a:schemeClr val="bg1"/>
                </a:solidFill>
              </a:rPr>
              <a:t>Fire Department</a:t>
            </a:r>
            <a:br>
              <a:rPr lang="en-US" sz="4800" dirty="0"/>
            </a:br>
            <a:endParaRPr lang="en-US" sz="4800" dirty="0"/>
          </a:p>
        </p:txBody>
      </p:sp>
      <p:pic>
        <p:nvPicPr>
          <p:cNvPr id="4" name="Picture 3">
            <a:extLst>
              <a:ext uri="{FF2B5EF4-FFF2-40B4-BE49-F238E27FC236}">
                <a16:creationId xmlns:a16="http://schemas.microsoft.com/office/drawing/2014/main" id="{C912DCDE-5409-4571-B13C-D5825C41B208}"/>
              </a:ext>
            </a:extLst>
          </p:cNvPr>
          <p:cNvPicPr>
            <a:picLocks noChangeAspect="1"/>
          </p:cNvPicPr>
          <p:nvPr/>
        </p:nvPicPr>
        <p:blipFill>
          <a:blip r:embed="rId2"/>
          <a:stretch>
            <a:fillRect/>
          </a:stretch>
        </p:blipFill>
        <p:spPr>
          <a:xfrm>
            <a:off x="1703957" y="2465280"/>
            <a:ext cx="4857838" cy="4267199"/>
          </a:xfrm>
          <a:prstGeom prst="rect">
            <a:avLst/>
          </a:prstGeom>
          <a:ln>
            <a:solidFill>
              <a:schemeClr val="bg1"/>
            </a:solidFill>
          </a:ln>
        </p:spPr>
      </p:pic>
      <p:sp>
        <p:nvSpPr>
          <p:cNvPr id="5" name="TextBox 4">
            <a:extLst>
              <a:ext uri="{FF2B5EF4-FFF2-40B4-BE49-F238E27FC236}">
                <a16:creationId xmlns:a16="http://schemas.microsoft.com/office/drawing/2014/main" id="{C45D8A92-57A8-4F92-A1E1-AF801F0455B4}"/>
              </a:ext>
            </a:extLst>
          </p:cNvPr>
          <p:cNvSpPr txBox="1"/>
          <p:nvPr/>
        </p:nvSpPr>
        <p:spPr>
          <a:xfrm>
            <a:off x="1591442" y="1022475"/>
            <a:ext cx="9009116" cy="1200329"/>
          </a:xfrm>
          <a:prstGeom prst="rect">
            <a:avLst/>
          </a:prstGeom>
          <a:noFill/>
        </p:spPr>
        <p:txBody>
          <a:bodyPr wrap="square" rtlCol="0">
            <a:spAutoFit/>
          </a:bodyPr>
          <a:lstStyle/>
          <a:p>
            <a:r>
              <a:rPr lang="en-US" sz="3600" b="1" dirty="0">
                <a:solidFill>
                  <a:schemeClr val="bg1"/>
                </a:solidFill>
              </a:rPr>
              <a:t>KNOX BOX SECURITY SYSTEM – Only the Fire Department has access to the Knox Box</a:t>
            </a:r>
          </a:p>
        </p:txBody>
      </p:sp>
      <p:pic>
        <p:nvPicPr>
          <p:cNvPr id="6" name="Picture 5">
            <a:extLst>
              <a:ext uri="{FF2B5EF4-FFF2-40B4-BE49-F238E27FC236}">
                <a16:creationId xmlns:a16="http://schemas.microsoft.com/office/drawing/2014/main" id="{E34853D5-FC4E-44B3-BC8D-62E341E0111F}"/>
              </a:ext>
            </a:extLst>
          </p:cNvPr>
          <p:cNvPicPr>
            <a:picLocks noChangeAspect="1"/>
          </p:cNvPicPr>
          <p:nvPr/>
        </p:nvPicPr>
        <p:blipFill>
          <a:blip r:embed="rId3"/>
          <a:stretch>
            <a:fillRect/>
          </a:stretch>
        </p:blipFill>
        <p:spPr>
          <a:xfrm rot="5400000">
            <a:off x="6488078" y="2998681"/>
            <a:ext cx="4267198" cy="3200399"/>
          </a:xfrm>
          <a:prstGeom prst="rect">
            <a:avLst/>
          </a:prstGeom>
          <a:ln>
            <a:solidFill>
              <a:schemeClr val="bg1"/>
            </a:solidFill>
          </a:ln>
        </p:spPr>
      </p:pic>
      <p:sp>
        <p:nvSpPr>
          <p:cNvPr id="3" name="Slide Number Placeholder 2">
            <a:extLst>
              <a:ext uri="{FF2B5EF4-FFF2-40B4-BE49-F238E27FC236}">
                <a16:creationId xmlns:a16="http://schemas.microsoft.com/office/drawing/2014/main" id="{ACEA6192-ACC1-4241-B4CD-7DC5E7DC8989}"/>
              </a:ext>
            </a:extLst>
          </p:cNvPr>
          <p:cNvSpPr>
            <a:spLocks noGrp="1"/>
          </p:cNvSpPr>
          <p:nvPr>
            <p:ph type="sldNum" sz="quarter" idx="12"/>
          </p:nvPr>
        </p:nvSpPr>
        <p:spPr/>
        <p:txBody>
          <a:bodyPr/>
          <a:lstStyle/>
          <a:p>
            <a:r>
              <a:rPr lang="en-US" sz="2000" dirty="0"/>
              <a:t>29</a:t>
            </a:r>
          </a:p>
        </p:txBody>
      </p:sp>
    </p:spTree>
    <p:extLst>
      <p:ext uri="{BB962C8B-B14F-4D97-AF65-F5344CB8AC3E}">
        <p14:creationId xmlns:p14="http://schemas.microsoft.com/office/powerpoint/2010/main" val="768036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6D4D-23F6-47DA-8677-DAFE13FC07A7}"/>
              </a:ext>
            </a:extLst>
          </p:cNvPr>
          <p:cNvSpPr>
            <a:spLocks noGrp="1"/>
          </p:cNvSpPr>
          <p:nvPr>
            <p:ph type="title"/>
          </p:nvPr>
        </p:nvSpPr>
        <p:spPr/>
        <p:txBody>
          <a:bodyPr/>
          <a:lstStyle/>
          <a:p>
            <a:pPr algn="ctr"/>
            <a:r>
              <a:rPr lang="en-US" sz="4400" b="1" dirty="0">
                <a:solidFill>
                  <a:schemeClr val="bg1"/>
                </a:solidFill>
              </a:rPr>
              <a:t>BUILDING DEPARTMENT</a:t>
            </a:r>
            <a:endParaRPr lang="en-US" dirty="0"/>
          </a:p>
        </p:txBody>
      </p:sp>
      <p:sp>
        <p:nvSpPr>
          <p:cNvPr id="3" name="Content Placeholder 2">
            <a:extLst>
              <a:ext uri="{FF2B5EF4-FFF2-40B4-BE49-F238E27FC236}">
                <a16:creationId xmlns:a16="http://schemas.microsoft.com/office/drawing/2014/main" id="{0F7BEB93-5B3A-430D-8F0F-65CAE83E8476}"/>
              </a:ext>
            </a:extLst>
          </p:cNvPr>
          <p:cNvSpPr>
            <a:spLocks noGrp="1"/>
          </p:cNvSpPr>
          <p:nvPr>
            <p:ph idx="1"/>
          </p:nvPr>
        </p:nvSpPr>
        <p:spPr>
          <a:xfrm>
            <a:off x="1141412" y="1637414"/>
            <a:ext cx="9905999" cy="4157330"/>
          </a:xfrm>
        </p:spPr>
        <p:txBody>
          <a:bodyPr vert="horz" lIns="91440" tIns="45720" rIns="91440" bIns="45720" rtlCol="0" anchor="ctr">
            <a:normAutofit fontScale="92500" lnSpcReduction="10000"/>
          </a:bodyPr>
          <a:lstStyle/>
          <a:p>
            <a:pPr marL="0" indent="0" algn="ctr">
              <a:buNone/>
            </a:pPr>
            <a:endParaRPr lang="en-US" sz="4400" b="1" dirty="0">
              <a:solidFill>
                <a:schemeClr val="bg1"/>
              </a:solidFill>
            </a:endParaRPr>
          </a:p>
          <a:p>
            <a:pPr marL="0" indent="0" algn="ctr">
              <a:buNone/>
            </a:pPr>
            <a:r>
              <a:rPr lang="en-US" sz="4400" b="1" dirty="0">
                <a:solidFill>
                  <a:schemeClr val="bg1"/>
                </a:solidFill>
              </a:rPr>
              <a:t>KEVIN BENNETT</a:t>
            </a:r>
            <a:endParaRPr lang="en-US" dirty="0">
              <a:solidFill>
                <a:schemeClr val="bg1"/>
              </a:solidFill>
            </a:endParaRPr>
          </a:p>
          <a:p>
            <a:pPr marL="0" indent="0" algn="ctr">
              <a:buNone/>
            </a:pPr>
            <a:r>
              <a:rPr lang="en-US" sz="4400" b="1" dirty="0">
                <a:solidFill>
                  <a:schemeClr val="bg1"/>
                </a:solidFill>
              </a:rPr>
              <a:t>PLANNING &amp; DEVELOPMENT</a:t>
            </a:r>
            <a:endParaRPr lang="en-US" dirty="0">
              <a:solidFill>
                <a:schemeClr val="bg1"/>
              </a:solidFill>
            </a:endParaRPr>
          </a:p>
          <a:p>
            <a:pPr marL="0" indent="0" algn="ctr">
              <a:buNone/>
            </a:pPr>
            <a:r>
              <a:rPr lang="en-US" sz="4400" b="1" dirty="0">
                <a:solidFill>
                  <a:schemeClr val="bg1"/>
                </a:solidFill>
              </a:rPr>
              <a:t>SERVICES</a:t>
            </a:r>
          </a:p>
          <a:p>
            <a:pPr marL="0" indent="0" algn="ctr">
              <a:buNone/>
            </a:pPr>
            <a:r>
              <a:rPr lang="en-US" sz="4400" b="1" dirty="0">
                <a:solidFill>
                  <a:schemeClr val="bg1"/>
                </a:solidFill>
                <a:hlinkClick r:id="rId2"/>
              </a:rPr>
              <a:t>bennettk@bouldercolorado.gov</a:t>
            </a:r>
            <a:endParaRPr lang="en-US" sz="4400" b="1" dirty="0">
              <a:solidFill>
                <a:schemeClr val="bg1"/>
              </a:solidFill>
            </a:endParaRPr>
          </a:p>
          <a:p>
            <a:pPr marL="0" indent="0" algn="ctr">
              <a:buNone/>
            </a:pPr>
            <a:endParaRPr lang="en-US" sz="4400" b="1" dirty="0">
              <a:solidFill>
                <a:schemeClr val="bg1"/>
              </a:solidFill>
            </a:endParaRPr>
          </a:p>
          <a:p>
            <a:endParaRPr lang="en-US" dirty="0"/>
          </a:p>
        </p:txBody>
      </p:sp>
      <p:sp>
        <p:nvSpPr>
          <p:cNvPr id="4" name="Slide Number Placeholder 3">
            <a:extLst>
              <a:ext uri="{FF2B5EF4-FFF2-40B4-BE49-F238E27FC236}">
                <a16:creationId xmlns:a16="http://schemas.microsoft.com/office/drawing/2014/main" id="{1C88E5B5-8550-4D22-BF74-DF30631B4CA9}"/>
              </a:ext>
            </a:extLst>
          </p:cNvPr>
          <p:cNvSpPr>
            <a:spLocks noGrp="1"/>
          </p:cNvSpPr>
          <p:nvPr>
            <p:ph type="sldNum" sz="quarter" idx="12"/>
          </p:nvPr>
        </p:nvSpPr>
        <p:spPr/>
        <p:txBody>
          <a:bodyPr/>
          <a:lstStyle/>
          <a:p>
            <a:r>
              <a:rPr lang="en-US" sz="2000" dirty="0"/>
              <a:t>30</a:t>
            </a:r>
          </a:p>
        </p:txBody>
      </p:sp>
    </p:spTree>
    <p:extLst>
      <p:ext uri="{BB962C8B-B14F-4D97-AF65-F5344CB8AC3E}">
        <p14:creationId xmlns:p14="http://schemas.microsoft.com/office/powerpoint/2010/main" val="782266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585" y="340169"/>
            <a:ext cx="6482824" cy="1320800"/>
          </a:xfrm>
        </p:spPr>
        <p:txBody>
          <a:bodyPr>
            <a:normAutofit fontScale="90000"/>
          </a:bodyPr>
          <a:lstStyle/>
          <a:p>
            <a:pPr algn="ctr"/>
            <a:r>
              <a:rPr lang="en-US" sz="5300" b="1" dirty="0">
                <a:solidFill>
                  <a:schemeClr val="bg1"/>
                </a:solidFill>
              </a:rPr>
              <a:t>Building DEPARTMENT</a:t>
            </a:r>
            <a:br>
              <a:rPr lang="en-US" dirty="0"/>
            </a:br>
            <a:endParaRPr lang="en-US" dirty="0"/>
          </a:p>
        </p:txBody>
      </p:sp>
      <p:sp>
        <p:nvSpPr>
          <p:cNvPr id="10" name="Content Placeholder 9">
            <a:extLst>
              <a:ext uri="{FF2B5EF4-FFF2-40B4-BE49-F238E27FC236}">
                <a16:creationId xmlns:a16="http://schemas.microsoft.com/office/drawing/2014/main" id="{78F95FD5-8172-4D4B-8058-3190D0B8697A}"/>
              </a:ext>
            </a:extLst>
          </p:cNvPr>
          <p:cNvSpPr>
            <a:spLocks noGrp="1"/>
          </p:cNvSpPr>
          <p:nvPr>
            <p:ph idx="1"/>
          </p:nvPr>
        </p:nvSpPr>
        <p:spPr>
          <a:xfrm>
            <a:off x="406400" y="1038668"/>
            <a:ext cx="11696701" cy="4066731"/>
          </a:xfrm>
        </p:spPr>
        <p:txBody>
          <a:bodyPr vert="horz" lIns="91440" tIns="45720" rIns="91440" bIns="45720" rtlCol="0" anchor="t">
            <a:noAutofit/>
          </a:bodyPr>
          <a:lstStyle/>
          <a:p>
            <a:pPr>
              <a:lnSpc>
                <a:spcPct val="160000"/>
              </a:lnSpc>
            </a:pPr>
            <a:r>
              <a:rPr lang="en-US" sz="3200" b="1" dirty="0">
                <a:solidFill>
                  <a:schemeClr val="bg1"/>
                </a:solidFill>
              </a:rPr>
              <a:t>Code requirement states that the business must be ventilated so that the odor of cannabis cannot be detected at the exterior of the cannabis business or at any adjoining use or property.” Boulder Revised Code for marijuana 6-14-8(h) &amp; 6-16-8(h). Boulder Revised Code for hemp 4-33-7 (d).</a:t>
            </a:r>
          </a:p>
          <a:p>
            <a:pPr>
              <a:lnSpc>
                <a:spcPct val="160000"/>
              </a:lnSpc>
            </a:pPr>
            <a:r>
              <a:rPr lang="en-US" sz="3200" b="1" dirty="0">
                <a:solidFill>
                  <a:schemeClr val="bg1"/>
                </a:solidFill>
              </a:rPr>
              <a:t>No extension cords (or power strips) as permanent wiring</a:t>
            </a:r>
          </a:p>
          <a:p>
            <a:pPr>
              <a:lnSpc>
                <a:spcPct val="160000"/>
              </a:lnSpc>
            </a:pPr>
            <a:r>
              <a:rPr lang="en-US" sz="3200" b="1" dirty="0">
                <a:solidFill>
                  <a:schemeClr val="bg1"/>
                </a:solidFill>
              </a:rPr>
              <a:t>AFFIX WELL refrigerators and freezers to structures</a:t>
            </a:r>
          </a:p>
          <a:p>
            <a:pPr>
              <a:lnSpc>
                <a:spcPct val="160000"/>
              </a:lnSpc>
            </a:pPr>
            <a:endParaRPr lang="en-US" sz="3200" b="1" dirty="0">
              <a:solidFill>
                <a:schemeClr val="bg1"/>
              </a:solidFill>
            </a:endParaRPr>
          </a:p>
          <a:p>
            <a:pPr marL="0" indent="0">
              <a:lnSpc>
                <a:spcPct val="160000"/>
              </a:lnSpc>
              <a:buNone/>
            </a:pPr>
            <a:endParaRPr lang="en-US" sz="2800" b="1" dirty="0">
              <a:solidFill>
                <a:schemeClr val="bg1"/>
              </a:solidFill>
            </a:endParaRPr>
          </a:p>
          <a:p>
            <a:pPr marL="457200" lvl="1" indent="0">
              <a:buNone/>
            </a:pPr>
            <a:r>
              <a:rPr lang="en-US" sz="2000" dirty="0"/>
              <a:t>	</a:t>
            </a:r>
          </a:p>
        </p:txBody>
      </p:sp>
      <p:sp>
        <p:nvSpPr>
          <p:cNvPr id="3" name="Slide Number Placeholder 2">
            <a:extLst>
              <a:ext uri="{FF2B5EF4-FFF2-40B4-BE49-F238E27FC236}">
                <a16:creationId xmlns:a16="http://schemas.microsoft.com/office/drawing/2014/main" id="{8E2D6A88-3DCF-4488-8229-97731AE3C0E5}"/>
              </a:ext>
            </a:extLst>
          </p:cNvPr>
          <p:cNvSpPr>
            <a:spLocks noGrp="1"/>
          </p:cNvSpPr>
          <p:nvPr>
            <p:ph type="sldNum" sz="quarter" idx="12"/>
          </p:nvPr>
        </p:nvSpPr>
        <p:spPr/>
        <p:txBody>
          <a:bodyPr/>
          <a:lstStyle/>
          <a:p>
            <a:r>
              <a:rPr lang="en-US" sz="2000" dirty="0"/>
              <a:t>31</a:t>
            </a:r>
          </a:p>
        </p:txBody>
      </p:sp>
    </p:spTree>
    <p:extLst>
      <p:ext uri="{BB962C8B-B14F-4D97-AF65-F5344CB8AC3E}">
        <p14:creationId xmlns:p14="http://schemas.microsoft.com/office/powerpoint/2010/main" val="761947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924" y="226697"/>
            <a:ext cx="6222151" cy="842010"/>
          </a:xfrm>
        </p:spPr>
        <p:txBody>
          <a:bodyPr>
            <a:noAutofit/>
          </a:bodyPr>
          <a:lstStyle/>
          <a:p>
            <a:r>
              <a:rPr lang="en-US" sz="4800" b="1" dirty="0">
                <a:solidFill>
                  <a:schemeClr val="bg1"/>
                </a:solidFill>
              </a:rPr>
              <a:t>Purpose of Meeting</a:t>
            </a:r>
          </a:p>
        </p:txBody>
      </p:sp>
      <p:sp>
        <p:nvSpPr>
          <p:cNvPr id="3" name="Content Placeholder 2"/>
          <p:cNvSpPr>
            <a:spLocks noGrp="1"/>
          </p:cNvSpPr>
          <p:nvPr>
            <p:ph idx="1"/>
          </p:nvPr>
        </p:nvSpPr>
        <p:spPr>
          <a:xfrm>
            <a:off x="342900" y="647702"/>
            <a:ext cx="11787190" cy="6210298"/>
          </a:xfrm>
        </p:spPr>
        <p:txBody>
          <a:bodyPr vert="horz" lIns="91440" tIns="45720" rIns="91440" bIns="45720" rtlCol="0" anchor="t">
            <a:normAutofit fontScale="55000" lnSpcReduction="20000"/>
          </a:bodyPr>
          <a:lstStyle/>
          <a:p>
            <a:pPr marL="0" indent="0">
              <a:lnSpc>
                <a:spcPct val="150000"/>
              </a:lnSpc>
              <a:buNone/>
            </a:pPr>
            <a:endParaRPr lang="en-US" sz="3200" dirty="0">
              <a:solidFill>
                <a:schemeClr val="tx1"/>
              </a:solidFill>
            </a:endParaRPr>
          </a:p>
          <a:p>
            <a:pPr>
              <a:lnSpc>
                <a:spcPct val="150000"/>
              </a:lnSpc>
            </a:pPr>
            <a:r>
              <a:rPr lang="en-US" sz="5100" b="1" dirty="0">
                <a:solidFill>
                  <a:schemeClr val="bg1"/>
                </a:solidFill>
              </a:rPr>
              <a:t>City staff will provide recent updates and information, especially focusing on current city changes due to COVID from 2020 to present:</a:t>
            </a:r>
          </a:p>
          <a:p>
            <a:pPr lvl="1">
              <a:lnSpc>
                <a:spcPct val="150000"/>
              </a:lnSpc>
            </a:pPr>
            <a:r>
              <a:rPr lang="en-US" sz="5100" b="1" dirty="0">
                <a:solidFill>
                  <a:schemeClr val="bg1"/>
                </a:solidFill>
              </a:rPr>
              <a:t>Online Licensing and Sales Tax Applications</a:t>
            </a:r>
          </a:p>
          <a:p>
            <a:pPr lvl="1">
              <a:lnSpc>
                <a:spcPct val="150000"/>
              </a:lnSpc>
            </a:pPr>
            <a:r>
              <a:rPr lang="en-US" sz="5100" b="1" dirty="0">
                <a:solidFill>
                  <a:schemeClr val="bg1"/>
                </a:solidFill>
              </a:rPr>
              <a:t>City Cannabis Emergency Rules (now expired)</a:t>
            </a:r>
          </a:p>
          <a:p>
            <a:pPr lvl="1">
              <a:lnSpc>
                <a:spcPct val="150000"/>
              </a:lnSpc>
            </a:pPr>
            <a:r>
              <a:rPr lang="en-US" sz="5100" b="1" dirty="0">
                <a:solidFill>
                  <a:schemeClr val="bg1"/>
                </a:solidFill>
              </a:rPr>
              <a:t>City Team Inspection Protocols during this time</a:t>
            </a:r>
          </a:p>
          <a:p>
            <a:pPr lvl="1">
              <a:lnSpc>
                <a:spcPct val="150000"/>
              </a:lnSpc>
            </a:pPr>
            <a:r>
              <a:rPr lang="en-US" sz="5100" b="1" dirty="0">
                <a:solidFill>
                  <a:schemeClr val="bg1"/>
                </a:solidFill>
              </a:rPr>
              <a:t>Cannabis Licensing and Advisory Board (CLAB) </a:t>
            </a:r>
          </a:p>
          <a:p>
            <a:pPr lvl="1">
              <a:lnSpc>
                <a:spcPct val="150000"/>
              </a:lnSpc>
            </a:pPr>
            <a:r>
              <a:rPr lang="en-US" sz="5100" b="1" dirty="0">
                <a:solidFill>
                  <a:schemeClr val="bg1"/>
                </a:solidFill>
              </a:rPr>
              <a:t>Hemp Business Licensing requirements</a:t>
            </a:r>
          </a:p>
          <a:p>
            <a:pPr>
              <a:lnSpc>
                <a:spcPct val="150000"/>
              </a:lnSpc>
            </a:pPr>
            <a:r>
              <a:rPr lang="en-US" sz="5100" b="1" dirty="0">
                <a:solidFill>
                  <a:schemeClr val="bg1"/>
                </a:solidFill>
              </a:rPr>
              <a:t>Make sure you sign in and that your email address is on Licensing’s email distribution list</a:t>
            </a:r>
          </a:p>
        </p:txBody>
      </p:sp>
      <p:sp>
        <p:nvSpPr>
          <p:cNvPr id="4" name="Slide Number Placeholder 3">
            <a:extLst>
              <a:ext uri="{FF2B5EF4-FFF2-40B4-BE49-F238E27FC236}">
                <a16:creationId xmlns:a16="http://schemas.microsoft.com/office/drawing/2014/main" id="{97EA15A4-EE4A-4902-B868-883524D1A09D}"/>
              </a:ext>
            </a:extLst>
          </p:cNvPr>
          <p:cNvSpPr>
            <a:spLocks noGrp="1"/>
          </p:cNvSpPr>
          <p:nvPr>
            <p:ph type="sldNum" sz="quarter" idx="12"/>
          </p:nvPr>
        </p:nvSpPr>
        <p:spPr/>
        <p:txBody>
          <a:bodyPr/>
          <a:lstStyle/>
          <a:p>
            <a:fld id="{6D22F896-40B5-4ADD-8801-0D06FADFA095}" type="slidenum">
              <a:rPr lang="en-US" sz="2000" smtClean="0"/>
              <a:t>3</a:t>
            </a:fld>
            <a:endParaRPr lang="en-US" sz="2000" dirty="0"/>
          </a:p>
        </p:txBody>
      </p:sp>
    </p:spTree>
    <p:extLst>
      <p:ext uri="{BB962C8B-B14F-4D97-AF65-F5344CB8AC3E}">
        <p14:creationId xmlns:p14="http://schemas.microsoft.com/office/powerpoint/2010/main" val="2876214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9E68-A657-42F6-9230-C02EC0FCFAA7}"/>
              </a:ext>
            </a:extLst>
          </p:cNvPr>
          <p:cNvSpPr>
            <a:spLocks noGrp="1"/>
          </p:cNvSpPr>
          <p:nvPr>
            <p:ph type="title"/>
          </p:nvPr>
        </p:nvSpPr>
        <p:spPr/>
        <p:txBody>
          <a:bodyPr/>
          <a:lstStyle/>
          <a:p>
            <a:pPr algn="ctr"/>
            <a:r>
              <a:rPr lang="en-US" dirty="0">
                <a:solidFill>
                  <a:schemeClr val="bg1"/>
                </a:solidFill>
              </a:rPr>
              <a:t>Common Plumbing Violations</a:t>
            </a:r>
          </a:p>
        </p:txBody>
      </p:sp>
      <p:pic>
        <p:nvPicPr>
          <p:cNvPr id="6" name="Content Placeholder 5" descr="A picture containing indoor, photo, small, mirror&#10;&#10;Description automatically generated">
            <a:extLst>
              <a:ext uri="{FF2B5EF4-FFF2-40B4-BE49-F238E27FC236}">
                <a16:creationId xmlns:a16="http://schemas.microsoft.com/office/drawing/2014/main" id="{CD7859A5-1DF7-4841-9110-96F0C6E98CBE}"/>
              </a:ext>
            </a:extLst>
          </p:cNvPr>
          <p:cNvPicPr>
            <a:picLocks noGrp="1" noChangeAspect="1"/>
          </p:cNvPicPr>
          <p:nvPr>
            <p:ph idx="1"/>
          </p:nvPr>
        </p:nvPicPr>
        <p:blipFill>
          <a:blip r:embed="rId2"/>
          <a:stretch>
            <a:fillRect/>
          </a:stretch>
        </p:blipFill>
        <p:spPr>
          <a:xfrm>
            <a:off x="4135248" y="1675967"/>
            <a:ext cx="3918328" cy="4563515"/>
          </a:xfrm>
        </p:spPr>
      </p:pic>
      <p:sp>
        <p:nvSpPr>
          <p:cNvPr id="4" name="Slide Number Placeholder 3">
            <a:extLst>
              <a:ext uri="{FF2B5EF4-FFF2-40B4-BE49-F238E27FC236}">
                <a16:creationId xmlns:a16="http://schemas.microsoft.com/office/drawing/2014/main" id="{0F992A31-FE10-4ED5-BAC5-B454B561312C}"/>
              </a:ext>
            </a:extLst>
          </p:cNvPr>
          <p:cNvSpPr>
            <a:spLocks noGrp="1"/>
          </p:cNvSpPr>
          <p:nvPr>
            <p:ph type="sldNum" sz="quarter" idx="12"/>
          </p:nvPr>
        </p:nvSpPr>
        <p:spPr/>
        <p:txBody>
          <a:bodyPr/>
          <a:lstStyle/>
          <a:p>
            <a:r>
              <a:rPr lang="en-US" dirty="0"/>
              <a:t>32</a:t>
            </a:r>
          </a:p>
        </p:txBody>
      </p:sp>
    </p:spTree>
    <p:extLst>
      <p:ext uri="{BB962C8B-B14F-4D97-AF65-F5344CB8AC3E}">
        <p14:creationId xmlns:p14="http://schemas.microsoft.com/office/powerpoint/2010/main" val="39382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E606A-3D36-4D7A-B5E3-E43195133B8D}"/>
              </a:ext>
            </a:extLst>
          </p:cNvPr>
          <p:cNvSpPr>
            <a:spLocks noGrp="1"/>
          </p:cNvSpPr>
          <p:nvPr>
            <p:ph type="title"/>
          </p:nvPr>
        </p:nvSpPr>
        <p:spPr/>
        <p:txBody>
          <a:bodyPr/>
          <a:lstStyle/>
          <a:p>
            <a:pPr algn="ctr"/>
            <a:r>
              <a:rPr lang="en-US" dirty="0">
                <a:solidFill>
                  <a:schemeClr val="bg1"/>
                </a:solidFill>
              </a:rPr>
              <a:t>Solutions</a:t>
            </a:r>
          </a:p>
        </p:txBody>
      </p:sp>
      <p:pic>
        <p:nvPicPr>
          <p:cNvPr id="6" name="Content Placeholder 5" descr="A picture containing mug, bottle, cup&#10;&#10;Description automatically generated">
            <a:extLst>
              <a:ext uri="{FF2B5EF4-FFF2-40B4-BE49-F238E27FC236}">
                <a16:creationId xmlns:a16="http://schemas.microsoft.com/office/drawing/2014/main" id="{D685EC1D-3F29-4816-B71F-1A32178875E9}"/>
              </a:ext>
            </a:extLst>
          </p:cNvPr>
          <p:cNvPicPr>
            <a:picLocks noGrp="1" noChangeAspect="1"/>
          </p:cNvPicPr>
          <p:nvPr>
            <p:ph idx="1"/>
          </p:nvPr>
        </p:nvPicPr>
        <p:blipFill>
          <a:blip r:embed="rId2"/>
          <a:stretch>
            <a:fillRect/>
          </a:stretch>
        </p:blipFill>
        <p:spPr>
          <a:xfrm>
            <a:off x="1346893" y="1763105"/>
            <a:ext cx="1853507" cy="1853507"/>
          </a:xfrm>
        </p:spPr>
      </p:pic>
      <p:sp>
        <p:nvSpPr>
          <p:cNvPr id="4" name="Slide Number Placeholder 3">
            <a:extLst>
              <a:ext uri="{FF2B5EF4-FFF2-40B4-BE49-F238E27FC236}">
                <a16:creationId xmlns:a16="http://schemas.microsoft.com/office/drawing/2014/main" id="{A97C3C59-5810-4502-A65E-66E9C51FBF7C}"/>
              </a:ext>
            </a:extLst>
          </p:cNvPr>
          <p:cNvSpPr>
            <a:spLocks noGrp="1"/>
          </p:cNvSpPr>
          <p:nvPr>
            <p:ph type="sldNum" sz="quarter" idx="12"/>
          </p:nvPr>
        </p:nvSpPr>
        <p:spPr/>
        <p:txBody>
          <a:bodyPr/>
          <a:lstStyle/>
          <a:p>
            <a:r>
              <a:rPr lang="en-US" dirty="0"/>
              <a:t>33</a:t>
            </a:r>
          </a:p>
        </p:txBody>
      </p:sp>
      <p:pic>
        <p:nvPicPr>
          <p:cNvPr id="8" name="Picture 7" descr="A picture containing sitting, brown, table, water&#10;&#10;Description automatically generated">
            <a:extLst>
              <a:ext uri="{FF2B5EF4-FFF2-40B4-BE49-F238E27FC236}">
                <a16:creationId xmlns:a16="http://schemas.microsoft.com/office/drawing/2014/main" id="{076A220F-879A-474F-9BB2-37E6BAD49907}"/>
              </a:ext>
            </a:extLst>
          </p:cNvPr>
          <p:cNvPicPr>
            <a:picLocks noChangeAspect="1"/>
          </p:cNvPicPr>
          <p:nvPr/>
        </p:nvPicPr>
        <p:blipFill>
          <a:blip r:embed="rId3"/>
          <a:stretch>
            <a:fillRect/>
          </a:stretch>
        </p:blipFill>
        <p:spPr>
          <a:xfrm>
            <a:off x="3598017" y="3244208"/>
            <a:ext cx="3230799" cy="3230799"/>
          </a:xfrm>
          <a:prstGeom prst="rect">
            <a:avLst/>
          </a:prstGeom>
        </p:spPr>
      </p:pic>
      <p:pic>
        <p:nvPicPr>
          <p:cNvPr id="10" name="Picture 9" descr="A desk with a sink and a mirror&#10;&#10;Description automatically generated">
            <a:extLst>
              <a:ext uri="{FF2B5EF4-FFF2-40B4-BE49-F238E27FC236}">
                <a16:creationId xmlns:a16="http://schemas.microsoft.com/office/drawing/2014/main" id="{8BECE52C-8F4D-4707-A896-4D05C0F18E55}"/>
              </a:ext>
            </a:extLst>
          </p:cNvPr>
          <p:cNvPicPr>
            <a:picLocks noChangeAspect="1"/>
          </p:cNvPicPr>
          <p:nvPr/>
        </p:nvPicPr>
        <p:blipFill>
          <a:blip r:embed="rId4"/>
          <a:stretch>
            <a:fillRect/>
          </a:stretch>
        </p:blipFill>
        <p:spPr>
          <a:xfrm>
            <a:off x="7811698" y="1727504"/>
            <a:ext cx="3033409" cy="3033409"/>
          </a:xfrm>
          <a:prstGeom prst="rect">
            <a:avLst/>
          </a:prstGeom>
        </p:spPr>
      </p:pic>
    </p:spTree>
    <p:extLst>
      <p:ext uri="{BB962C8B-B14F-4D97-AF65-F5344CB8AC3E}">
        <p14:creationId xmlns:p14="http://schemas.microsoft.com/office/powerpoint/2010/main" val="2765580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B3DE-BD75-4AFF-9F05-8AE1B38F227D}"/>
              </a:ext>
            </a:extLst>
          </p:cNvPr>
          <p:cNvSpPr>
            <a:spLocks noGrp="1"/>
          </p:cNvSpPr>
          <p:nvPr>
            <p:ph type="title"/>
          </p:nvPr>
        </p:nvSpPr>
        <p:spPr/>
        <p:txBody>
          <a:bodyPr/>
          <a:lstStyle/>
          <a:p>
            <a:pPr algn="ctr"/>
            <a:r>
              <a:rPr lang="en-US" dirty="0">
                <a:solidFill>
                  <a:schemeClr val="bg1"/>
                </a:solidFill>
              </a:rPr>
              <a:t>Common Electrical violations</a:t>
            </a:r>
          </a:p>
        </p:txBody>
      </p:sp>
      <p:pic>
        <p:nvPicPr>
          <p:cNvPr id="6" name="Content Placeholder 5" descr="A close up of a plant&#10;&#10;Description automatically generated">
            <a:extLst>
              <a:ext uri="{FF2B5EF4-FFF2-40B4-BE49-F238E27FC236}">
                <a16:creationId xmlns:a16="http://schemas.microsoft.com/office/drawing/2014/main" id="{F91CBEFA-80E3-4F45-AB51-2E0B64632E6F}"/>
              </a:ext>
            </a:extLst>
          </p:cNvPr>
          <p:cNvPicPr>
            <a:picLocks noGrp="1" noChangeAspect="1"/>
          </p:cNvPicPr>
          <p:nvPr>
            <p:ph idx="1"/>
          </p:nvPr>
        </p:nvPicPr>
        <p:blipFill>
          <a:blip r:embed="rId2"/>
          <a:stretch>
            <a:fillRect/>
          </a:stretch>
        </p:blipFill>
        <p:spPr>
          <a:xfrm>
            <a:off x="3732630" y="2249488"/>
            <a:ext cx="4723565" cy="3541712"/>
          </a:xfrm>
        </p:spPr>
      </p:pic>
      <p:sp>
        <p:nvSpPr>
          <p:cNvPr id="4" name="Slide Number Placeholder 3">
            <a:extLst>
              <a:ext uri="{FF2B5EF4-FFF2-40B4-BE49-F238E27FC236}">
                <a16:creationId xmlns:a16="http://schemas.microsoft.com/office/drawing/2014/main" id="{D3453488-F619-4DAB-8142-C0CCF2406E2C}"/>
              </a:ext>
            </a:extLst>
          </p:cNvPr>
          <p:cNvSpPr>
            <a:spLocks noGrp="1"/>
          </p:cNvSpPr>
          <p:nvPr>
            <p:ph type="sldNum" sz="quarter" idx="12"/>
          </p:nvPr>
        </p:nvSpPr>
        <p:spPr/>
        <p:txBody>
          <a:bodyPr/>
          <a:lstStyle/>
          <a:p>
            <a:r>
              <a:rPr lang="en-US" dirty="0"/>
              <a:t>34</a:t>
            </a:r>
          </a:p>
        </p:txBody>
      </p:sp>
    </p:spTree>
    <p:extLst>
      <p:ext uri="{BB962C8B-B14F-4D97-AF65-F5344CB8AC3E}">
        <p14:creationId xmlns:p14="http://schemas.microsoft.com/office/powerpoint/2010/main" val="1634308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65C8-0328-4351-9E90-02E21DF62411}"/>
              </a:ext>
            </a:extLst>
          </p:cNvPr>
          <p:cNvSpPr>
            <a:spLocks noGrp="1"/>
          </p:cNvSpPr>
          <p:nvPr>
            <p:ph type="title"/>
          </p:nvPr>
        </p:nvSpPr>
        <p:spPr/>
        <p:txBody>
          <a:bodyPr/>
          <a:lstStyle/>
          <a:p>
            <a:pPr algn="ctr"/>
            <a:r>
              <a:rPr lang="en-US" dirty="0">
                <a:solidFill>
                  <a:schemeClr val="bg1"/>
                </a:solidFill>
              </a:rPr>
              <a:t>solutions</a:t>
            </a:r>
          </a:p>
        </p:txBody>
      </p:sp>
      <p:pic>
        <p:nvPicPr>
          <p:cNvPr id="6" name="Content Placeholder 5" descr="A picture containing indoor, table, wooden, sitting&#10;&#10;Description automatically generated">
            <a:extLst>
              <a:ext uri="{FF2B5EF4-FFF2-40B4-BE49-F238E27FC236}">
                <a16:creationId xmlns:a16="http://schemas.microsoft.com/office/drawing/2014/main" id="{DDBAA3D4-EE8A-4D24-BAFD-584F5240D68C}"/>
              </a:ext>
            </a:extLst>
          </p:cNvPr>
          <p:cNvPicPr>
            <a:picLocks noGrp="1" noChangeAspect="1"/>
          </p:cNvPicPr>
          <p:nvPr>
            <p:ph idx="1"/>
          </p:nvPr>
        </p:nvPicPr>
        <p:blipFill>
          <a:blip r:embed="rId2"/>
          <a:stretch>
            <a:fillRect/>
          </a:stretch>
        </p:blipFill>
        <p:spPr>
          <a:xfrm>
            <a:off x="1141413" y="2095595"/>
            <a:ext cx="2840759" cy="3787679"/>
          </a:xfrm>
        </p:spPr>
      </p:pic>
      <p:sp>
        <p:nvSpPr>
          <p:cNvPr id="4" name="Slide Number Placeholder 3">
            <a:extLst>
              <a:ext uri="{FF2B5EF4-FFF2-40B4-BE49-F238E27FC236}">
                <a16:creationId xmlns:a16="http://schemas.microsoft.com/office/drawing/2014/main" id="{5A3A7FD8-F407-4F51-B752-5646F4A78379}"/>
              </a:ext>
            </a:extLst>
          </p:cNvPr>
          <p:cNvSpPr>
            <a:spLocks noGrp="1"/>
          </p:cNvSpPr>
          <p:nvPr>
            <p:ph type="sldNum" sz="quarter" idx="12"/>
          </p:nvPr>
        </p:nvSpPr>
        <p:spPr/>
        <p:txBody>
          <a:bodyPr/>
          <a:lstStyle/>
          <a:p>
            <a:r>
              <a:rPr lang="en-US" dirty="0"/>
              <a:t>35</a:t>
            </a:r>
          </a:p>
        </p:txBody>
      </p:sp>
      <p:pic>
        <p:nvPicPr>
          <p:cNvPr id="8" name="Picture 7" descr="A picture containing camera&#10;&#10;Description automatically generated">
            <a:extLst>
              <a:ext uri="{FF2B5EF4-FFF2-40B4-BE49-F238E27FC236}">
                <a16:creationId xmlns:a16="http://schemas.microsoft.com/office/drawing/2014/main" id="{4F93F0B9-C7F4-4D40-AC9A-48FE4DA44010}"/>
              </a:ext>
            </a:extLst>
          </p:cNvPr>
          <p:cNvPicPr>
            <a:picLocks noChangeAspect="1"/>
          </p:cNvPicPr>
          <p:nvPr/>
        </p:nvPicPr>
        <p:blipFill>
          <a:blip r:embed="rId3"/>
          <a:stretch>
            <a:fillRect/>
          </a:stretch>
        </p:blipFill>
        <p:spPr>
          <a:xfrm>
            <a:off x="4404153" y="2095595"/>
            <a:ext cx="3805677" cy="3805677"/>
          </a:xfrm>
          <a:prstGeom prst="rect">
            <a:avLst/>
          </a:prstGeom>
        </p:spPr>
      </p:pic>
      <p:pic>
        <p:nvPicPr>
          <p:cNvPr id="10" name="Picture 9" descr="A picture containing sitting, snow, camera, covered&#10;&#10;Description automatically generated">
            <a:extLst>
              <a:ext uri="{FF2B5EF4-FFF2-40B4-BE49-F238E27FC236}">
                <a16:creationId xmlns:a16="http://schemas.microsoft.com/office/drawing/2014/main" id="{4C1BBCCC-BAD1-4245-89F8-F0C702AC1935}"/>
              </a:ext>
            </a:extLst>
          </p:cNvPr>
          <p:cNvPicPr>
            <a:picLocks noChangeAspect="1"/>
          </p:cNvPicPr>
          <p:nvPr/>
        </p:nvPicPr>
        <p:blipFill>
          <a:blip r:embed="rId4"/>
          <a:stretch>
            <a:fillRect/>
          </a:stretch>
        </p:blipFill>
        <p:spPr>
          <a:xfrm>
            <a:off x="9097834" y="2091843"/>
            <a:ext cx="2063577" cy="3881336"/>
          </a:xfrm>
          <a:prstGeom prst="rect">
            <a:avLst/>
          </a:prstGeom>
        </p:spPr>
      </p:pic>
    </p:spTree>
    <p:extLst>
      <p:ext uri="{BB962C8B-B14F-4D97-AF65-F5344CB8AC3E}">
        <p14:creationId xmlns:p14="http://schemas.microsoft.com/office/powerpoint/2010/main" val="2314758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BF97-5162-48B1-922E-1D070D123E63}"/>
              </a:ext>
            </a:extLst>
          </p:cNvPr>
          <p:cNvSpPr>
            <a:spLocks noGrp="1"/>
          </p:cNvSpPr>
          <p:nvPr>
            <p:ph type="title"/>
          </p:nvPr>
        </p:nvSpPr>
        <p:spPr/>
        <p:txBody>
          <a:bodyPr/>
          <a:lstStyle/>
          <a:p>
            <a:pPr algn="ctr"/>
            <a:r>
              <a:rPr lang="en-US" dirty="0">
                <a:solidFill>
                  <a:schemeClr val="bg1"/>
                </a:solidFill>
              </a:rPr>
              <a:t>Common building violations</a:t>
            </a:r>
          </a:p>
        </p:txBody>
      </p:sp>
      <p:pic>
        <p:nvPicPr>
          <p:cNvPr id="6" name="Content Placeholder 5">
            <a:extLst>
              <a:ext uri="{FF2B5EF4-FFF2-40B4-BE49-F238E27FC236}">
                <a16:creationId xmlns:a16="http://schemas.microsoft.com/office/drawing/2014/main" id="{62CA4DF9-383E-40AB-B61A-3CC6080E8F48}"/>
              </a:ext>
            </a:extLst>
          </p:cNvPr>
          <p:cNvPicPr>
            <a:picLocks noGrp="1" noChangeAspect="1"/>
          </p:cNvPicPr>
          <p:nvPr>
            <p:ph idx="1"/>
          </p:nvPr>
        </p:nvPicPr>
        <p:blipFill>
          <a:blip r:embed="rId2"/>
          <a:stretch>
            <a:fillRect/>
          </a:stretch>
        </p:blipFill>
        <p:spPr>
          <a:xfrm>
            <a:off x="1141413" y="2097088"/>
            <a:ext cx="4722282" cy="3541712"/>
          </a:xfrm>
        </p:spPr>
      </p:pic>
      <p:sp>
        <p:nvSpPr>
          <p:cNvPr id="4" name="Slide Number Placeholder 3">
            <a:extLst>
              <a:ext uri="{FF2B5EF4-FFF2-40B4-BE49-F238E27FC236}">
                <a16:creationId xmlns:a16="http://schemas.microsoft.com/office/drawing/2014/main" id="{7EDEF032-797A-43B6-8958-CE3E61628E72}"/>
              </a:ext>
            </a:extLst>
          </p:cNvPr>
          <p:cNvSpPr>
            <a:spLocks noGrp="1"/>
          </p:cNvSpPr>
          <p:nvPr>
            <p:ph type="sldNum" sz="quarter" idx="12"/>
          </p:nvPr>
        </p:nvSpPr>
        <p:spPr/>
        <p:txBody>
          <a:bodyPr/>
          <a:lstStyle/>
          <a:p>
            <a:fld id="{6D22F896-40B5-4ADD-8801-0D06FADFA095}" type="slidenum">
              <a:rPr lang="en-US" smtClean="0"/>
              <a:t>34</a:t>
            </a:fld>
            <a:endParaRPr lang="en-US" dirty="0"/>
          </a:p>
        </p:txBody>
      </p:sp>
      <p:pic>
        <p:nvPicPr>
          <p:cNvPr id="8" name="Picture 7">
            <a:extLst>
              <a:ext uri="{FF2B5EF4-FFF2-40B4-BE49-F238E27FC236}">
                <a16:creationId xmlns:a16="http://schemas.microsoft.com/office/drawing/2014/main" id="{CA419C05-065D-4695-9103-E489BF30A3D8}"/>
              </a:ext>
            </a:extLst>
          </p:cNvPr>
          <p:cNvPicPr>
            <a:picLocks noChangeAspect="1"/>
          </p:cNvPicPr>
          <p:nvPr/>
        </p:nvPicPr>
        <p:blipFill>
          <a:blip r:embed="rId3"/>
          <a:stretch>
            <a:fillRect/>
          </a:stretch>
        </p:blipFill>
        <p:spPr>
          <a:xfrm>
            <a:off x="6328307" y="2097088"/>
            <a:ext cx="4957295" cy="3541712"/>
          </a:xfrm>
          <a:prstGeom prst="rect">
            <a:avLst/>
          </a:prstGeom>
        </p:spPr>
      </p:pic>
    </p:spTree>
    <p:extLst>
      <p:ext uri="{BB962C8B-B14F-4D97-AF65-F5344CB8AC3E}">
        <p14:creationId xmlns:p14="http://schemas.microsoft.com/office/powerpoint/2010/main" val="2550642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0929-6F6B-4700-8A5E-9A650A05F155}"/>
              </a:ext>
            </a:extLst>
          </p:cNvPr>
          <p:cNvSpPr>
            <a:spLocks noGrp="1"/>
          </p:cNvSpPr>
          <p:nvPr>
            <p:ph type="title"/>
          </p:nvPr>
        </p:nvSpPr>
        <p:spPr>
          <a:xfrm>
            <a:off x="307695" y="783618"/>
            <a:ext cx="11573432" cy="1478570"/>
          </a:xfrm>
        </p:spPr>
        <p:txBody>
          <a:bodyPr>
            <a:normAutofit fontScale="90000"/>
          </a:bodyPr>
          <a:lstStyle/>
          <a:p>
            <a:pPr algn="ctr">
              <a:lnSpc>
                <a:spcPct val="100000"/>
              </a:lnSpc>
            </a:pPr>
            <a:r>
              <a:rPr lang="en-US" sz="4400" b="1" dirty="0">
                <a:solidFill>
                  <a:schemeClr val="bg1"/>
                </a:solidFill>
              </a:rPr>
              <a:t>CANNABIS LICENSING &amp; Advisory BOARD (</a:t>
            </a:r>
            <a:r>
              <a:rPr lang="en-US" sz="4400" b="1" dirty="0" err="1">
                <a:solidFill>
                  <a:schemeClr val="bg1"/>
                </a:solidFill>
              </a:rPr>
              <a:t>clab</a:t>
            </a:r>
            <a:r>
              <a:rPr lang="en-US" sz="4400" b="1" dirty="0">
                <a:solidFill>
                  <a:schemeClr val="bg1"/>
                </a:solidFill>
              </a:rPr>
              <a:t>) and new hemp registration and licensing</a:t>
            </a:r>
          </a:p>
        </p:txBody>
      </p:sp>
      <p:sp>
        <p:nvSpPr>
          <p:cNvPr id="3" name="Content Placeholder 2">
            <a:extLst>
              <a:ext uri="{FF2B5EF4-FFF2-40B4-BE49-F238E27FC236}">
                <a16:creationId xmlns:a16="http://schemas.microsoft.com/office/drawing/2014/main" id="{DEA1BD14-6CAC-40F2-92BE-8EF1F8983D33}"/>
              </a:ext>
            </a:extLst>
          </p:cNvPr>
          <p:cNvSpPr>
            <a:spLocks noGrp="1"/>
          </p:cNvSpPr>
          <p:nvPr>
            <p:ph idx="1"/>
          </p:nvPr>
        </p:nvSpPr>
        <p:spPr/>
        <p:txBody>
          <a:bodyPr vert="horz" lIns="91440" tIns="45720" rIns="91440" bIns="45720" rtlCol="0" anchor="ctr">
            <a:normAutofit/>
          </a:bodyPr>
          <a:lstStyle/>
          <a:p>
            <a:pPr marL="0" indent="0" algn="ctr">
              <a:lnSpc>
                <a:spcPct val="100000"/>
              </a:lnSpc>
              <a:buNone/>
            </a:pPr>
            <a:r>
              <a:rPr lang="en-US" sz="4400" b="1" dirty="0">
                <a:solidFill>
                  <a:schemeClr val="bg1"/>
                </a:solidFill>
              </a:rPr>
              <a:t>MISHAWN COOK</a:t>
            </a:r>
          </a:p>
          <a:p>
            <a:pPr marL="0" indent="0" algn="ctr">
              <a:lnSpc>
                <a:spcPct val="100000"/>
              </a:lnSpc>
              <a:buNone/>
            </a:pPr>
            <a:r>
              <a:rPr lang="en-US" sz="4400" b="1" dirty="0">
                <a:solidFill>
                  <a:schemeClr val="bg1"/>
                </a:solidFill>
              </a:rPr>
              <a:t>LICENSING MANAGER</a:t>
            </a:r>
          </a:p>
        </p:txBody>
      </p:sp>
      <p:sp>
        <p:nvSpPr>
          <p:cNvPr id="4" name="Slide Number Placeholder 3">
            <a:extLst>
              <a:ext uri="{FF2B5EF4-FFF2-40B4-BE49-F238E27FC236}">
                <a16:creationId xmlns:a16="http://schemas.microsoft.com/office/drawing/2014/main" id="{A1C76326-2F6E-4B8A-8257-8235DDDE7DA8}"/>
              </a:ext>
            </a:extLst>
          </p:cNvPr>
          <p:cNvSpPr>
            <a:spLocks noGrp="1"/>
          </p:cNvSpPr>
          <p:nvPr>
            <p:ph type="sldNum" sz="quarter" idx="12"/>
          </p:nvPr>
        </p:nvSpPr>
        <p:spPr/>
        <p:txBody>
          <a:bodyPr/>
          <a:lstStyle/>
          <a:p>
            <a:r>
              <a:rPr lang="en-US" sz="2000" dirty="0"/>
              <a:t>36</a:t>
            </a:r>
          </a:p>
        </p:txBody>
      </p:sp>
    </p:spTree>
    <p:extLst>
      <p:ext uri="{BB962C8B-B14F-4D97-AF65-F5344CB8AC3E}">
        <p14:creationId xmlns:p14="http://schemas.microsoft.com/office/powerpoint/2010/main" val="859340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41B27E-2EC4-4C31-B7AA-9654F7FAE655}"/>
              </a:ext>
            </a:extLst>
          </p:cNvPr>
          <p:cNvSpPr>
            <a:spLocks noGrp="1"/>
          </p:cNvSpPr>
          <p:nvPr>
            <p:ph type="sldNum" sz="quarter" idx="12"/>
          </p:nvPr>
        </p:nvSpPr>
        <p:spPr/>
        <p:txBody>
          <a:bodyPr/>
          <a:lstStyle/>
          <a:p>
            <a:fld id="{6D22F896-40B5-4ADD-8801-0D06FADFA095}" type="slidenum">
              <a:rPr lang="en-US" smtClean="0"/>
              <a:t>36</a:t>
            </a:fld>
            <a:endParaRPr lang="en-US" dirty="0"/>
          </a:p>
        </p:txBody>
      </p:sp>
      <p:sp>
        <p:nvSpPr>
          <p:cNvPr id="5" name="Title 1">
            <a:extLst>
              <a:ext uri="{FF2B5EF4-FFF2-40B4-BE49-F238E27FC236}">
                <a16:creationId xmlns:a16="http://schemas.microsoft.com/office/drawing/2014/main" id="{1B2CE443-BDED-4D7A-ABE7-70E7DC1040E0}"/>
              </a:ext>
            </a:extLst>
          </p:cNvPr>
          <p:cNvSpPr>
            <a:spLocks noGrp="1"/>
          </p:cNvSpPr>
          <p:nvPr>
            <p:ph type="title"/>
          </p:nvPr>
        </p:nvSpPr>
        <p:spPr>
          <a:xfrm>
            <a:off x="520117" y="0"/>
            <a:ext cx="11148969" cy="1478570"/>
          </a:xfrm>
        </p:spPr>
        <p:txBody>
          <a:bodyPr>
            <a:normAutofit/>
          </a:bodyPr>
          <a:lstStyle/>
          <a:p>
            <a:r>
              <a:rPr lang="en-US" sz="4000" b="1" dirty="0">
                <a:solidFill>
                  <a:schemeClr val="bg1"/>
                </a:solidFill>
              </a:rPr>
              <a:t>CANNABIS Licensing &amp; advisory board (CLAB)</a:t>
            </a:r>
          </a:p>
        </p:txBody>
      </p:sp>
      <p:sp>
        <p:nvSpPr>
          <p:cNvPr id="6" name="Content Placeholder 2">
            <a:extLst>
              <a:ext uri="{FF2B5EF4-FFF2-40B4-BE49-F238E27FC236}">
                <a16:creationId xmlns:a16="http://schemas.microsoft.com/office/drawing/2014/main" id="{A75EEA73-17C7-48F3-AD8F-7B9BFB5010C6}"/>
              </a:ext>
            </a:extLst>
          </p:cNvPr>
          <p:cNvSpPr>
            <a:spLocks noGrp="1"/>
          </p:cNvSpPr>
          <p:nvPr>
            <p:ph idx="1"/>
          </p:nvPr>
        </p:nvSpPr>
        <p:spPr>
          <a:xfrm>
            <a:off x="584200" y="1244600"/>
            <a:ext cx="11339512" cy="5613400"/>
          </a:xfrm>
        </p:spPr>
        <p:txBody>
          <a:bodyPr vert="horz" lIns="91440" tIns="45720" rIns="91440" bIns="45720" rtlCol="0" anchor="t">
            <a:normAutofit fontScale="85000" lnSpcReduction="20000"/>
          </a:bodyPr>
          <a:lstStyle/>
          <a:p>
            <a:r>
              <a:rPr lang="en-US" sz="2800" b="1" dirty="0">
                <a:solidFill>
                  <a:schemeClr val="bg1"/>
                </a:solidFill>
              </a:rPr>
              <a:t>CLAB will meet the first Monday of each month with meetings starting at 3PM</a:t>
            </a:r>
          </a:p>
          <a:p>
            <a:r>
              <a:rPr lang="en-US" sz="2800" b="1" dirty="0">
                <a:solidFill>
                  <a:schemeClr val="bg1"/>
                </a:solidFill>
              </a:rPr>
              <a:t>CLAB will start by discussing Policy, and then transition into Policy and Licensing (not enforcement). CLAB 2021 to 2022 recommendations to Council January 2022 soonest. CLAB did approve CBD from hemp consumables as of 7/1/2021 for Boulder dispensaries.</a:t>
            </a:r>
          </a:p>
          <a:p>
            <a:r>
              <a:rPr lang="en-US" sz="2800" b="1" dirty="0">
                <a:solidFill>
                  <a:schemeClr val="bg1"/>
                </a:solidFill>
              </a:rPr>
              <a:t>CLAB is a 7-member volunteer board (+ 2 ex-officio members) with representatives from MJ industry, health and education, and community at large</a:t>
            </a:r>
          </a:p>
          <a:p>
            <a:r>
              <a:rPr lang="en-US" sz="2800" b="1" dirty="0">
                <a:solidFill>
                  <a:schemeClr val="bg1"/>
                </a:solidFill>
              </a:rPr>
              <a:t>Policy Suggestion Forms may be submitted (found on CLAB webpage), and 3-minute public comment taken</a:t>
            </a:r>
          </a:p>
          <a:p>
            <a:r>
              <a:rPr lang="en-US" sz="2800" b="1" dirty="0">
                <a:solidFill>
                  <a:schemeClr val="bg1"/>
                </a:solidFill>
              </a:rPr>
              <a:t>CLAB meeting agendas are sent to MJ email routing group</a:t>
            </a:r>
          </a:p>
          <a:p>
            <a:r>
              <a:rPr lang="en-US" sz="2800" b="1" dirty="0">
                <a:solidFill>
                  <a:schemeClr val="bg1"/>
                </a:solidFill>
              </a:rPr>
              <a:t>CLAB Meetings now being held virtually and recordings/materials are posted to CLAB website </a:t>
            </a:r>
            <a:r>
              <a:rPr lang="en-US" sz="2800" b="1" dirty="0">
                <a:solidFill>
                  <a:schemeClr val="bg2"/>
                </a:solidFill>
                <a:hlinkClick r:id="rId2">
                  <a:extLst>
                    <a:ext uri="{A12FA001-AC4F-418D-AE19-62706E023703}">
                      <ahyp:hlinkClr xmlns:ahyp="http://schemas.microsoft.com/office/drawing/2018/hyperlinkcolor" val="tx"/>
                    </a:ext>
                  </a:extLst>
                </a:hlinkClick>
              </a:rPr>
              <a:t>https://bouldercolorado.gov/government/board-commissions/cannabis-licensing-advisory-board</a:t>
            </a:r>
            <a:endParaRPr lang="en-US" sz="2800" b="1" dirty="0">
              <a:solidFill>
                <a:schemeClr val="bg2"/>
              </a:solidFill>
            </a:endParaRPr>
          </a:p>
          <a:p>
            <a:pPr marL="0" indent="0">
              <a:buNone/>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31140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6021-3CA4-48A1-A8F0-F57082CF5A69}"/>
              </a:ext>
            </a:extLst>
          </p:cNvPr>
          <p:cNvSpPr>
            <a:spLocks noGrp="1"/>
          </p:cNvSpPr>
          <p:nvPr>
            <p:ph type="title"/>
          </p:nvPr>
        </p:nvSpPr>
        <p:spPr>
          <a:xfrm>
            <a:off x="683417" y="0"/>
            <a:ext cx="10821988" cy="1478570"/>
          </a:xfrm>
        </p:spPr>
        <p:txBody>
          <a:bodyPr>
            <a:normAutofit/>
          </a:bodyPr>
          <a:lstStyle/>
          <a:p>
            <a:r>
              <a:rPr lang="en-US" sz="4000" b="1" dirty="0">
                <a:solidFill>
                  <a:schemeClr val="bg1"/>
                </a:solidFill>
              </a:rPr>
              <a:t>Hemp 2020 registration and 2021 licensing</a:t>
            </a:r>
          </a:p>
        </p:txBody>
      </p:sp>
      <p:sp>
        <p:nvSpPr>
          <p:cNvPr id="3" name="Content Placeholder 2">
            <a:extLst>
              <a:ext uri="{FF2B5EF4-FFF2-40B4-BE49-F238E27FC236}">
                <a16:creationId xmlns:a16="http://schemas.microsoft.com/office/drawing/2014/main" id="{98EB0E6A-DB25-4A57-9D9A-3423AD94DFC9}"/>
              </a:ext>
            </a:extLst>
          </p:cNvPr>
          <p:cNvSpPr>
            <a:spLocks noGrp="1"/>
          </p:cNvSpPr>
          <p:nvPr>
            <p:ph idx="1"/>
          </p:nvPr>
        </p:nvSpPr>
        <p:spPr>
          <a:xfrm>
            <a:off x="683417" y="1206500"/>
            <a:ext cx="11279983" cy="5367103"/>
          </a:xfrm>
        </p:spPr>
        <p:txBody>
          <a:bodyPr vert="horz" lIns="91440" tIns="45720" rIns="91440" bIns="45720" rtlCol="0" anchor="t">
            <a:normAutofit/>
          </a:bodyPr>
          <a:lstStyle/>
          <a:p>
            <a:pPr marL="342900" indent="-342900"/>
            <a:r>
              <a:rPr lang="en-US" sz="2800" b="1" dirty="0">
                <a:solidFill>
                  <a:schemeClr val="bg1"/>
                </a:solidFill>
                <a:ea typeface="+mn-lt"/>
                <a:cs typeface="+mn-lt"/>
              </a:rPr>
              <a:t>Hemp business licensing city law became effective on August 7, 2020</a:t>
            </a:r>
          </a:p>
          <a:p>
            <a:pPr marL="342900" indent="-342900"/>
            <a:r>
              <a:rPr lang="en-US" sz="2800" b="1" dirty="0">
                <a:solidFill>
                  <a:schemeClr val="bg1"/>
                </a:solidFill>
                <a:ea typeface="+mn-lt"/>
                <a:cs typeface="+mn-lt"/>
              </a:rPr>
              <a:t>Just required for hemp extraction and cultivation, not for sales only businesses</a:t>
            </a:r>
          </a:p>
          <a:p>
            <a:pPr marL="342900" indent="-342900"/>
            <a:r>
              <a:rPr lang="en-US" sz="2800" b="1" dirty="0">
                <a:solidFill>
                  <a:schemeClr val="bg1"/>
                </a:solidFill>
                <a:ea typeface="+mn-lt"/>
                <a:cs typeface="+mn-lt"/>
              </a:rPr>
              <a:t>For existing businesses that already have/have applied for city business license by 6/16/20</a:t>
            </a:r>
            <a:r>
              <a:rPr lang="en-US" sz="2800" b="1">
                <a:solidFill>
                  <a:schemeClr val="bg1"/>
                </a:solidFill>
                <a:ea typeface="+mn-lt"/>
                <a:cs typeface="+mn-lt"/>
              </a:rPr>
              <a:t>, </a:t>
            </a:r>
          </a:p>
          <a:p>
            <a:pPr marL="342900" indent="-342900"/>
            <a:r>
              <a:rPr lang="en-US" sz="2800" b="1">
                <a:solidFill>
                  <a:schemeClr val="bg1"/>
                </a:solidFill>
                <a:ea typeface="+mn-lt"/>
                <a:cs typeface="+mn-lt"/>
              </a:rPr>
              <a:t>Resulted </a:t>
            </a:r>
            <a:r>
              <a:rPr lang="en-US" sz="2800" b="1" dirty="0">
                <a:solidFill>
                  <a:schemeClr val="bg1"/>
                </a:solidFill>
                <a:ea typeface="+mn-lt"/>
                <a:cs typeface="+mn-lt"/>
              </a:rPr>
              <a:t>in 4 Hemp Extraction licenses, 3 Withdrawn applications, and 2 locations that were exempted based on the commissary kitchen exemption</a:t>
            </a:r>
          </a:p>
          <a:p>
            <a:pPr marL="914400" lvl="1" indent="-457200">
              <a:buFont typeface="+mj-lt"/>
              <a:buAutoNum type="arabicPeriod"/>
            </a:pPr>
            <a:endParaRPr lang="en-US" sz="2800" b="1" dirty="0">
              <a:solidFill>
                <a:schemeClr val="bg1"/>
              </a:solidFill>
            </a:endParaRPr>
          </a:p>
          <a:p>
            <a:pPr marL="0" indent="0">
              <a:buNone/>
            </a:pPr>
            <a:endParaRPr lang="en-US" sz="2800" b="1" dirty="0">
              <a:solidFill>
                <a:schemeClr val="bg1"/>
              </a:solidFill>
              <a:latin typeface="Tw Cen MT" panose="020B0602020104020603"/>
            </a:endParaRPr>
          </a:p>
          <a:p>
            <a:pPr marL="0" indent="0">
              <a:buNone/>
            </a:pPr>
            <a:endParaRPr lang="en-US" sz="2800" b="1" dirty="0">
              <a:solidFill>
                <a:schemeClr val="bg1"/>
              </a:solidFill>
            </a:endParaRPr>
          </a:p>
          <a:p>
            <a:pPr marL="0" indent="0">
              <a:buNone/>
            </a:pPr>
            <a:endParaRPr lang="en-US" b="1" dirty="0">
              <a:solidFill>
                <a:schemeClr val="bg1"/>
              </a:solidFill>
            </a:endParaRPr>
          </a:p>
        </p:txBody>
      </p:sp>
      <p:sp>
        <p:nvSpPr>
          <p:cNvPr id="4" name="Slide Number Placeholder 3">
            <a:extLst>
              <a:ext uri="{FF2B5EF4-FFF2-40B4-BE49-F238E27FC236}">
                <a16:creationId xmlns:a16="http://schemas.microsoft.com/office/drawing/2014/main" id="{18924ED5-5EEA-4CA4-AFFB-B4B84D3AF5F3}"/>
              </a:ext>
            </a:extLst>
          </p:cNvPr>
          <p:cNvSpPr>
            <a:spLocks noGrp="1"/>
          </p:cNvSpPr>
          <p:nvPr>
            <p:ph type="sldNum" sz="quarter" idx="12"/>
          </p:nvPr>
        </p:nvSpPr>
        <p:spPr/>
        <p:txBody>
          <a:bodyPr/>
          <a:lstStyle/>
          <a:p>
            <a:r>
              <a:rPr lang="en-US" sz="2000" dirty="0"/>
              <a:t>38</a:t>
            </a:r>
          </a:p>
        </p:txBody>
      </p:sp>
    </p:spTree>
    <p:extLst>
      <p:ext uri="{BB962C8B-B14F-4D97-AF65-F5344CB8AC3E}">
        <p14:creationId xmlns:p14="http://schemas.microsoft.com/office/powerpoint/2010/main" val="1340058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2672F-4879-4FB6-8099-B9587A77EE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A5A59C-C415-40E3-9F5A-85AAA21523BC}"/>
              </a:ext>
            </a:extLst>
          </p:cNvPr>
          <p:cNvSpPr>
            <a:spLocks noGrp="1"/>
          </p:cNvSpPr>
          <p:nvPr>
            <p:ph idx="1"/>
          </p:nvPr>
        </p:nvSpPr>
        <p:spPr/>
        <p:txBody>
          <a:bodyPr>
            <a:normAutofit/>
          </a:bodyPr>
          <a:lstStyle/>
          <a:p>
            <a:pPr algn="ctr"/>
            <a:r>
              <a:rPr lang="en-US" sz="4000" dirty="0">
                <a:solidFill>
                  <a:schemeClr val="bg1">
                    <a:lumMod val="95000"/>
                    <a:lumOff val="5000"/>
                  </a:schemeClr>
                </a:solidFill>
              </a:rPr>
              <a:t>THANK YOU FOR COMING!!</a:t>
            </a:r>
          </a:p>
          <a:p>
            <a:pPr algn="ctr"/>
            <a:r>
              <a:rPr lang="en-US" sz="4000" dirty="0">
                <a:solidFill>
                  <a:schemeClr val="bg1">
                    <a:lumMod val="95000"/>
                    <a:lumOff val="5000"/>
                  </a:schemeClr>
                </a:solidFill>
              </a:rPr>
              <a:t>ANY QUESTIONS?</a:t>
            </a:r>
          </a:p>
        </p:txBody>
      </p:sp>
      <p:sp>
        <p:nvSpPr>
          <p:cNvPr id="4" name="Slide Number Placeholder 3">
            <a:extLst>
              <a:ext uri="{FF2B5EF4-FFF2-40B4-BE49-F238E27FC236}">
                <a16:creationId xmlns:a16="http://schemas.microsoft.com/office/drawing/2014/main" id="{515ADDD2-AABB-4361-9238-0FDFB8938D89}"/>
              </a:ext>
            </a:extLst>
          </p:cNvPr>
          <p:cNvSpPr>
            <a:spLocks noGrp="1"/>
          </p:cNvSpPr>
          <p:nvPr>
            <p:ph type="sldNum" sz="quarter" idx="12"/>
          </p:nvPr>
        </p:nvSpPr>
        <p:spPr/>
        <p:txBody>
          <a:bodyPr/>
          <a:lstStyle/>
          <a:p>
            <a:r>
              <a:rPr lang="en-US" dirty="0"/>
              <a:t>39</a:t>
            </a:r>
          </a:p>
        </p:txBody>
      </p:sp>
    </p:spTree>
    <p:extLst>
      <p:ext uri="{BB962C8B-B14F-4D97-AF65-F5344CB8AC3E}">
        <p14:creationId xmlns:p14="http://schemas.microsoft.com/office/powerpoint/2010/main" val="339946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7485-F789-47A8-A1DF-E5A6E00A75E5}"/>
              </a:ext>
            </a:extLst>
          </p:cNvPr>
          <p:cNvSpPr>
            <a:spLocks noGrp="1"/>
          </p:cNvSpPr>
          <p:nvPr>
            <p:ph type="title"/>
          </p:nvPr>
        </p:nvSpPr>
        <p:spPr/>
        <p:txBody>
          <a:bodyPr>
            <a:normAutofit/>
          </a:bodyPr>
          <a:lstStyle/>
          <a:p>
            <a:r>
              <a:rPr lang="en-US" sz="2800" b="1" dirty="0">
                <a:solidFill>
                  <a:schemeClr val="bg1"/>
                </a:solidFill>
              </a:rPr>
              <a:t>Check out the new city website and update your links!</a:t>
            </a:r>
          </a:p>
        </p:txBody>
      </p:sp>
      <p:sp>
        <p:nvSpPr>
          <p:cNvPr id="3" name="Content Placeholder 2">
            <a:extLst>
              <a:ext uri="{FF2B5EF4-FFF2-40B4-BE49-F238E27FC236}">
                <a16:creationId xmlns:a16="http://schemas.microsoft.com/office/drawing/2014/main" id="{31E53140-9935-44B1-80A7-99766D6F76EF}"/>
              </a:ext>
            </a:extLst>
          </p:cNvPr>
          <p:cNvSpPr>
            <a:spLocks noGrp="1"/>
          </p:cNvSpPr>
          <p:nvPr>
            <p:ph idx="1"/>
          </p:nvPr>
        </p:nvSpPr>
        <p:spPr>
          <a:xfrm>
            <a:off x="1141412" y="1946787"/>
            <a:ext cx="9905999" cy="4129548"/>
          </a:xfrm>
        </p:spPr>
        <p:txBody>
          <a:bodyPr>
            <a:normAutofit/>
          </a:bodyPr>
          <a:lstStyle/>
          <a:p>
            <a:pPr marL="0" indent="0">
              <a:buNone/>
            </a:pPr>
            <a:r>
              <a:rPr lang="en-US" dirty="0">
                <a:solidFill>
                  <a:schemeClr val="bg1"/>
                </a:solidFill>
              </a:rPr>
              <a:t>Go to: </a:t>
            </a:r>
            <a:r>
              <a:rPr lang="en-US" dirty="0">
                <a:solidFill>
                  <a:schemeClr val="bg1"/>
                </a:solidFill>
                <a:hlinkClick r:id="rId2"/>
              </a:rPr>
              <a:t>https://bouldercolorado.gov/government/departments/regulatory-licensing</a:t>
            </a:r>
            <a:r>
              <a:rPr lang="en-US" dirty="0">
                <a:solidFill>
                  <a:schemeClr val="bg1"/>
                </a:solidFill>
              </a:rPr>
              <a:t> </a:t>
            </a:r>
          </a:p>
          <a:p>
            <a:pPr marL="0" indent="0">
              <a:buNone/>
            </a:pPr>
            <a:r>
              <a:rPr lang="en-US" dirty="0">
                <a:solidFill>
                  <a:schemeClr val="bg1"/>
                </a:solidFill>
              </a:rPr>
              <a:t>In the last paragraph at the bottom of that page is a link to “Services &amp; Programs” which if selected will take you to all licenses that our division handles</a:t>
            </a:r>
          </a:p>
          <a:p>
            <a:pPr marL="0" indent="0">
              <a:buNone/>
            </a:pPr>
            <a:r>
              <a:rPr lang="en-US" dirty="0">
                <a:solidFill>
                  <a:schemeClr val="bg1"/>
                </a:solidFill>
              </a:rPr>
              <a:t>All the Same License Types and Webpages are there, but be sure to check out the “How To Apply” sections with instructions on how to file applications and pay on line, and also with information about our WEDNESDAY MORNING APPLICATION CLINICS on each webpage!</a:t>
            </a:r>
          </a:p>
        </p:txBody>
      </p:sp>
      <p:sp>
        <p:nvSpPr>
          <p:cNvPr id="4" name="Slide Number Placeholder 3">
            <a:extLst>
              <a:ext uri="{FF2B5EF4-FFF2-40B4-BE49-F238E27FC236}">
                <a16:creationId xmlns:a16="http://schemas.microsoft.com/office/drawing/2014/main" id="{CEF39022-8221-4CEA-9A65-447046FE39B9}"/>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115856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5301-C876-4D94-8132-75CE3F24E2C4}"/>
              </a:ext>
            </a:extLst>
          </p:cNvPr>
          <p:cNvSpPr>
            <a:spLocks noGrp="1"/>
          </p:cNvSpPr>
          <p:nvPr>
            <p:ph type="title"/>
          </p:nvPr>
        </p:nvSpPr>
        <p:spPr>
          <a:xfrm>
            <a:off x="1141412" y="238260"/>
            <a:ext cx="9905998" cy="1478570"/>
          </a:xfrm>
        </p:spPr>
        <p:txBody>
          <a:bodyPr>
            <a:normAutofit/>
          </a:bodyPr>
          <a:lstStyle/>
          <a:p>
            <a:pPr algn="ctr"/>
            <a:r>
              <a:rPr lang="en-US" sz="4800" b="1" dirty="0">
                <a:solidFill>
                  <a:schemeClr val="bg1"/>
                </a:solidFill>
              </a:rPr>
              <a:t>Wednesday morning clinics and </a:t>
            </a:r>
            <a:r>
              <a:rPr lang="en-US" sz="4800" b="1" dirty="0" err="1">
                <a:solidFill>
                  <a:schemeClr val="bg1"/>
                </a:solidFill>
              </a:rPr>
              <a:t>mj</a:t>
            </a:r>
            <a:r>
              <a:rPr lang="en-US" sz="4800" b="1" dirty="0">
                <a:solidFill>
                  <a:schemeClr val="bg1"/>
                </a:solidFill>
              </a:rPr>
              <a:t> email routing list!</a:t>
            </a:r>
          </a:p>
        </p:txBody>
      </p:sp>
      <p:sp>
        <p:nvSpPr>
          <p:cNvPr id="3" name="Content Placeholder 2">
            <a:extLst>
              <a:ext uri="{FF2B5EF4-FFF2-40B4-BE49-F238E27FC236}">
                <a16:creationId xmlns:a16="http://schemas.microsoft.com/office/drawing/2014/main" id="{898C6475-5AC5-48E2-A952-87642F737A05}"/>
              </a:ext>
            </a:extLst>
          </p:cNvPr>
          <p:cNvSpPr>
            <a:spLocks noGrp="1"/>
          </p:cNvSpPr>
          <p:nvPr>
            <p:ph idx="1"/>
          </p:nvPr>
        </p:nvSpPr>
        <p:spPr>
          <a:xfrm>
            <a:off x="646111" y="1869230"/>
            <a:ext cx="11379200" cy="5141170"/>
          </a:xfrm>
        </p:spPr>
        <p:txBody>
          <a:bodyPr>
            <a:noAutofit/>
          </a:bodyPr>
          <a:lstStyle/>
          <a:p>
            <a:r>
              <a:rPr lang="en-US" sz="3200" b="1" dirty="0">
                <a:solidFill>
                  <a:schemeClr val="bg1"/>
                </a:solidFill>
              </a:rPr>
              <a:t>Wednesday morning application clinics continue by phone from 10:30AM to 11:30AM- call in number and meeting code on the Recreational, Medical, and Hemp webpages </a:t>
            </a:r>
          </a:p>
          <a:p>
            <a:r>
              <a:rPr lang="en-US" sz="3200" b="1" dirty="0">
                <a:solidFill>
                  <a:schemeClr val="bg1"/>
                </a:solidFill>
              </a:rPr>
              <a:t>Also email </a:t>
            </a:r>
            <a:r>
              <a:rPr lang="en-US" sz="3200" b="1" dirty="0">
                <a:solidFill>
                  <a:schemeClr val="bg1"/>
                </a:solidFill>
                <a:hlinkClick r:id="rId2"/>
              </a:rPr>
              <a:t>licensingonline@bouldercolorado.gov</a:t>
            </a:r>
            <a:r>
              <a:rPr lang="en-US" sz="3200" b="1" dirty="0">
                <a:solidFill>
                  <a:schemeClr val="bg1"/>
                </a:solidFill>
              </a:rPr>
              <a:t>  to be added to email group to always receive updates</a:t>
            </a:r>
          </a:p>
          <a:p>
            <a:pPr lvl="1"/>
            <a:r>
              <a:rPr lang="en-US" sz="3200" b="1" dirty="0">
                <a:solidFill>
                  <a:schemeClr val="bg1"/>
                </a:solidFill>
              </a:rPr>
              <a:t>Consider adding your general managers and compliance directors to this list</a:t>
            </a:r>
          </a:p>
          <a:p>
            <a:endParaRPr lang="en-US" sz="3600" b="1" dirty="0">
              <a:solidFill>
                <a:schemeClr val="bg1"/>
              </a:solidFill>
            </a:endParaRPr>
          </a:p>
          <a:p>
            <a:endParaRPr lang="en-US" sz="3600" dirty="0"/>
          </a:p>
        </p:txBody>
      </p:sp>
      <p:sp>
        <p:nvSpPr>
          <p:cNvPr id="4" name="Slide Number Placeholder 3">
            <a:extLst>
              <a:ext uri="{FF2B5EF4-FFF2-40B4-BE49-F238E27FC236}">
                <a16:creationId xmlns:a16="http://schemas.microsoft.com/office/drawing/2014/main" id="{04FC78F2-86A2-4768-A751-94E84BA750DD}"/>
              </a:ext>
            </a:extLst>
          </p:cNvPr>
          <p:cNvSpPr>
            <a:spLocks noGrp="1"/>
          </p:cNvSpPr>
          <p:nvPr>
            <p:ph type="sldNum" sz="quarter" idx="12"/>
          </p:nvPr>
        </p:nvSpPr>
        <p:spPr/>
        <p:txBody>
          <a:bodyPr/>
          <a:lstStyle/>
          <a:p>
            <a:fld id="{6D22F896-40B5-4ADD-8801-0D06FADFA095}" type="slidenum">
              <a:rPr lang="en-US" sz="2000" smtClean="0">
                <a:solidFill>
                  <a:schemeClr val="bg1"/>
                </a:solidFill>
              </a:rPr>
              <a:t>5</a:t>
            </a:fld>
            <a:endParaRPr lang="en-US" sz="2000" dirty="0">
              <a:solidFill>
                <a:schemeClr val="bg1"/>
              </a:solidFill>
            </a:endParaRPr>
          </a:p>
        </p:txBody>
      </p:sp>
    </p:spTree>
    <p:extLst>
      <p:ext uri="{BB962C8B-B14F-4D97-AF65-F5344CB8AC3E}">
        <p14:creationId xmlns:p14="http://schemas.microsoft.com/office/powerpoint/2010/main" val="104020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EF87B5-2F2D-49BD-99DB-3DCF03493BE2}"/>
              </a:ext>
            </a:extLst>
          </p:cNvPr>
          <p:cNvSpPr>
            <a:spLocks noGrp="1"/>
          </p:cNvSpPr>
          <p:nvPr>
            <p:ph type="title"/>
          </p:nvPr>
        </p:nvSpPr>
        <p:spPr>
          <a:xfrm>
            <a:off x="1141410" y="771406"/>
            <a:ext cx="9906001" cy="2350470"/>
          </a:xfrm>
        </p:spPr>
        <p:txBody>
          <a:bodyPr vert="horz" lIns="91440" tIns="45720" rIns="91440" bIns="45720" rtlCol="0" anchor="ctr">
            <a:normAutofit/>
          </a:bodyPr>
          <a:lstStyle/>
          <a:p>
            <a:pPr algn="ctr"/>
            <a:r>
              <a:rPr lang="en-US" sz="4400" b="1" dirty="0">
                <a:solidFill>
                  <a:schemeClr val="bg1"/>
                </a:solidFill>
                <a:ea typeface="+mj-lt"/>
                <a:cs typeface="+mj-lt"/>
              </a:rPr>
              <a:t>Online APPLICATIONS and city emergency rules</a:t>
            </a:r>
            <a:r>
              <a:rPr lang="en-US" sz="4400" b="1" dirty="0">
                <a:solidFill>
                  <a:schemeClr val="bg1"/>
                </a:solidFill>
              </a:rPr>
              <a:t> </a:t>
            </a:r>
          </a:p>
        </p:txBody>
      </p:sp>
      <p:sp>
        <p:nvSpPr>
          <p:cNvPr id="5" name="Text Placeholder 4">
            <a:extLst>
              <a:ext uri="{FF2B5EF4-FFF2-40B4-BE49-F238E27FC236}">
                <a16:creationId xmlns:a16="http://schemas.microsoft.com/office/drawing/2014/main" id="{93469D2D-B8C0-4BF6-941D-3D9090921A49}"/>
              </a:ext>
            </a:extLst>
          </p:cNvPr>
          <p:cNvSpPr>
            <a:spLocks noGrp="1"/>
          </p:cNvSpPr>
          <p:nvPr>
            <p:ph type="body" sz="half" idx="2"/>
          </p:nvPr>
        </p:nvSpPr>
        <p:spPr>
          <a:xfrm>
            <a:off x="976264" y="3429000"/>
            <a:ext cx="9904505" cy="1140644"/>
          </a:xfrm>
        </p:spPr>
        <p:txBody>
          <a:bodyPr vert="horz" lIns="91440" tIns="45720" rIns="91440" bIns="45720" rtlCol="0" anchor="ctr">
            <a:noAutofit/>
          </a:bodyPr>
          <a:lstStyle/>
          <a:p>
            <a:pPr algn="ctr">
              <a:lnSpc>
                <a:spcPct val="100000"/>
              </a:lnSpc>
            </a:pPr>
            <a:r>
              <a:rPr lang="en-US" sz="4000" b="1" dirty="0">
                <a:solidFill>
                  <a:schemeClr val="bg1"/>
                </a:solidFill>
              </a:rPr>
              <a:t>CITY LICENSING  STAFF</a:t>
            </a:r>
            <a:endParaRPr lang="en-US" sz="4000" dirty="0"/>
          </a:p>
        </p:txBody>
      </p:sp>
      <p:sp>
        <p:nvSpPr>
          <p:cNvPr id="2" name="Slide Number Placeholder 1">
            <a:extLst>
              <a:ext uri="{FF2B5EF4-FFF2-40B4-BE49-F238E27FC236}">
                <a16:creationId xmlns:a16="http://schemas.microsoft.com/office/drawing/2014/main" id="{94432B9A-A923-4C30-AAD4-7BEA7A5E09FD}"/>
              </a:ext>
            </a:extLst>
          </p:cNvPr>
          <p:cNvSpPr>
            <a:spLocks noGrp="1"/>
          </p:cNvSpPr>
          <p:nvPr>
            <p:ph type="sldNum" sz="quarter" idx="12"/>
          </p:nvPr>
        </p:nvSpPr>
        <p:spPr/>
        <p:txBody>
          <a:bodyPr/>
          <a:lstStyle/>
          <a:p>
            <a:fld id="{6D22F896-40B5-4ADD-8801-0D06FADFA095}" type="slidenum">
              <a:rPr lang="en-US" sz="2000" smtClean="0"/>
              <a:t>6</a:t>
            </a:fld>
            <a:endParaRPr lang="en-US" sz="2000" dirty="0"/>
          </a:p>
        </p:txBody>
      </p:sp>
    </p:spTree>
    <p:extLst>
      <p:ext uri="{BB962C8B-B14F-4D97-AF65-F5344CB8AC3E}">
        <p14:creationId xmlns:p14="http://schemas.microsoft.com/office/powerpoint/2010/main" val="1512563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0863C1-CC79-4742-AB1F-5A621D1A4C15}"/>
              </a:ext>
            </a:extLst>
          </p:cNvPr>
          <p:cNvSpPr/>
          <p:nvPr/>
        </p:nvSpPr>
        <p:spPr>
          <a:xfrm>
            <a:off x="260350" y="610136"/>
            <a:ext cx="11671300" cy="6555641"/>
          </a:xfrm>
          <a:prstGeom prst="rect">
            <a:avLst/>
          </a:prstGeom>
        </p:spPr>
        <p:txBody>
          <a:bodyPr wrap="square" lIns="91440" tIns="45720" rIns="91440" bIns="45720" anchor="t">
            <a:spAutoFit/>
          </a:bodyPr>
          <a:lstStyle/>
          <a:p>
            <a:pPr algn="ctr"/>
            <a:endParaRPr lang="en-US" sz="1600" b="1" dirty="0">
              <a:latin typeface="Calibri" panose="020F0502020204030204" pitchFamily="34" charset="0"/>
              <a:cs typeface="Calibri" panose="020F0502020204030204" pitchFamily="34" charset="0"/>
            </a:endParaRPr>
          </a:p>
          <a:p>
            <a:pPr algn="ctr"/>
            <a:endParaRPr lang="en-US" sz="1600" b="1" dirty="0">
              <a:latin typeface="Calibri" panose="020F0502020204030204" pitchFamily="34" charset="0"/>
              <a:cs typeface="Calibri" panose="020F0502020204030204" pitchFamily="34" charset="0"/>
            </a:endParaRPr>
          </a:p>
          <a:p>
            <a:pPr algn="ctr"/>
            <a:endParaRPr lang="en-US" sz="16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3200" b="1" dirty="0">
                <a:solidFill>
                  <a:schemeClr val="bg1"/>
                </a:solidFill>
                <a:latin typeface="+mj-lt"/>
              </a:rPr>
              <a:t>Curbside provision for online and phone marijuana sales HAS EXPIRED</a:t>
            </a:r>
          </a:p>
          <a:p>
            <a:pPr marL="342900" indent="-342900">
              <a:buFont typeface="Arial" panose="020B0604020202020204" pitchFamily="34" charset="0"/>
              <a:buChar char="•"/>
            </a:pPr>
            <a:r>
              <a:rPr lang="en-US" sz="3200" b="1" dirty="0">
                <a:solidFill>
                  <a:schemeClr val="bg1"/>
                </a:solidFill>
                <a:latin typeface="+mj-lt"/>
              </a:rPr>
              <a:t>Waiver of late fee for late filed city renewals HAS EXPIRED</a:t>
            </a:r>
          </a:p>
          <a:p>
            <a:pPr marL="342900" indent="-342900">
              <a:buFont typeface="Arial" panose="020B0604020202020204" pitchFamily="34" charset="0"/>
              <a:buChar char="•"/>
            </a:pPr>
            <a:r>
              <a:rPr lang="en-US" sz="3200" b="1" dirty="0">
                <a:solidFill>
                  <a:schemeClr val="bg1"/>
                </a:solidFill>
                <a:latin typeface="+mj-lt"/>
              </a:rPr>
              <a:t>City of Boulder, including City Licensing, has had remote working extended due to technology needs and office space concerns until further notice. We do look forward to returning to Brenton Building for hybrid work but do not have a date at this time</a:t>
            </a:r>
          </a:p>
          <a:p>
            <a:pPr marL="342900" indent="-342900">
              <a:buFont typeface="Arial" panose="020B0604020202020204" pitchFamily="34" charset="0"/>
              <a:buChar char="•"/>
            </a:pPr>
            <a:r>
              <a:rPr lang="en-US" sz="3200" b="1" dirty="0">
                <a:solidFill>
                  <a:schemeClr val="bg1"/>
                </a:solidFill>
                <a:latin typeface="+mj-lt"/>
              </a:rPr>
              <a:t>Cannabis City Team will resume in person inspections starting October 2021</a:t>
            </a:r>
          </a:p>
          <a:p>
            <a:pPr algn="ctr"/>
            <a:endParaRPr lang="en-US" sz="2400" b="1" u="sng" dirty="0">
              <a:solidFill>
                <a:schemeClr val="bg1"/>
              </a:solidFill>
              <a:latin typeface="Calibri" panose="020F0502020204030204" pitchFamily="34" charset="0"/>
              <a:cs typeface="Calibri" panose="020F0502020204030204" pitchFamily="34" charset="0"/>
            </a:endParaRPr>
          </a:p>
          <a:p>
            <a:pPr algn="ctr"/>
            <a:endParaRPr lang="en-US" sz="2400" b="1" u="sng" dirty="0">
              <a:solidFill>
                <a:srgbClr val="0000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a:p>
            <a:pPr algn="ctr"/>
            <a:endParaRPr lang="en-US" sz="2400" b="1" u="sng" dirty="0">
              <a:solidFill>
                <a:srgbClr val="0563C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a:p>
            <a:pPr algn="ctr"/>
            <a:endParaRPr lang="en-US" sz="1200" b="1" dirty="0">
              <a:solidFill>
                <a:srgbClr val="0563C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p:txBody>
      </p:sp>
      <p:sp>
        <p:nvSpPr>
          <p:cNvPr id="3" name="TextBox 2">
            <a:extLst>
              <a:ext uri="{FF2B5EF4-FFF2-40B4-BE49-F238E27FC236}">
                <a16:creationId xmlns:a16="http://schemas.microsoft.com/office/drawing/2014/main" id="{CB5A54C9-3153-4913-A8C8-E7AB1E1BC978}"/>
              </a:ext>
            </a:extLst>
          </p:cNvPr>
          <p:cNvSpPr txBox="1"/>
          <p:nvPr/>
        </p:nvSpPr>
        <p:spPr>
          <a:xfrm>
            <a:off x="615950" y="489276"/>
            <a:ext cx="10960100" cy="646331"/>
          </a:xfrm>
          <a:prstGeom prst="rect">
            <a:avLst/>
          </a:prstGeom>
          <a:noFill/>
        </p:spPr>
        <p:txBody>
          <a:bodyPr wrap="square" rtlCol="0">
            <a:spAutoFit/>
          </a:bodyPr>
          <a:lstStyle/>
          <a:p>
            <a:r>
              <a:rPr lang="en-US" sz="3600" b="1" dirty="0">
                <a:solidFill>
                  <a:schemeClr val="bg1"/>
                </a:solidFill>
                <a:ea typeface="+mj-ea"/>
                <a:cs typeface="+mj-cs"/>
              </a:rPr>
              <a:t>CITY EMERGENCY RULES FOR MARIJUANA BUSINESSES</a:t>
            </a:r>
            <a:endParaRPr lang="en-US" sz="3600" b="1" dirty="0">
              <a:solidFill>
                <a:schemeClr val="bg1"/>
              </a:solidFill>
            </a:endParaRPr>
          </a:p>
        </p:txBody>
      </p:sp>
      <p:sp>
        <p:nvSpPr>
          <p:cNvPr id="4" name="Slide Number Placeholder 3">
            <a:extLst>
              <a:ext uri="{FF2B5EF4-FFF2-40B4-BE49-F238E27FC236}">
                <a16:creationId xmlns:a16="http://schemas.microsoft.com/office/drawing/2014/main" id="{109F7018-52E8-4204-B15E-0D30D5A8656F}"/>
              </a:ext>
            </a:extLst>
          </p:cNvPr>
          <p:cNvSpPr>
            <a:spLocks noGrp="1"/>
          </p:cNvSpPr>
          <p:nvPr>
            <p:ph type="sldNum" sz="quarter" idx="12"/>
          </p:nvPr>
        </p:nvSpPr>
        <p:spPr/>
        <p:txBody>
          <a:bodyPr/>
          <a:lstStyle/>
          <a:p>
            <a:fld id="{6D22F896-40B5-4ADD-8801-0D06FADFA095}" type="slidenum">
              <a:rPr lang="en-US" sz="2000" smtClean="0"/>
              <a:t>7</a:t>
            </a:fld>
            <a:endParaRPr lang="en-US" sz="2000" dirty="0"/>
          </a:p>
        </p:txBody>
      </p:sp>
    </p:spTree>
    <p:extLst>
      <p:ext uri="{BB962C8B-B14F-4D97-AF65-F5344CB8AC3E}">
        <p14:creationId xmlns:p14="http://schemas.microsoft.com/office/powerpoint/2010/main" val="297770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18F226-E0D5-4908-BF70-E8EC50BCD375}"/>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5" name="Title 1">
            <a:extLst>
              <a:ext uri="{FF2B5EF4-FFF2-40B4-BE49-F238E27FC236}">
                <a16:creationId xmlns:a16="http://schemas.microsoft.com/office/drawing/2014/main" id="{C099B8D8-5129-44D5-827F-718D2751D8ED}"/>
              </a:ext>
            </a:extLst>
          </p:cNvPr>
          <p:cNvSpPr txBox="1">
            <a:spLocks/>
          </p:cNvSpPr>
          <p:nvPr/>
        </p:nvSpPr>
        <p:spPr>
          <a:xfrm>
            <a:off x="228601" y="0"/>
            <a:ext cx="11734797"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dirty="0">
                <a:solidFill>
                  <a:schemeClr val="bg1"/>
                </a:solidFill>
              </a:rPr>
              <a:t>   </a:t>
            </a:r>
            <a:r>
              <a:rPr lang="en-US" sz="4400" b="1" dirty="0">
                <a:solidFill>
                  <a:schemeClr val="bg1"/>
                </a:solidFill>
              </a:rPr>
              <a:t> KEYHOLDER APPLICATION – changes final</a:t>
            </a:r>
          </a:p>
        </p:txBody>
      </p:sp>
      <p:sp>
        <p:nvSpPr>
          <p:cNvPr id="6" name="Content Placeholder 2">
            <a:extLst>
              <a:ext uri="{FF2B5EF4-FFF2-40B4-BE49-F238E27FC236}">
                <a16:creationId xmlns:a16="http://schemas.microsoft.com/office/drawing/2014/main" id="{BE71ED92-AE48-4244-8723-6773BB7A3B40}"/>
              </a:ext>
            </a:extLst>
          </p:cNvPr>
          <p:cNvSpPr txBox="1">
            <a:spLocks/>
          </p:cNvSpPr>
          <p:nvPr/>
        </p:nvSpPr>
        <p:spPr>
          <a:xfrm>
            <a:off x="622300" y="1711354"/>
            <a:ext cx="11341098" cy="4892645"/>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dirty="0">
                <a:solidFill>
                  <a:schemeClr val="bg1"/>
                </a:solidFill>
              </a:rPr>
              <a:t>City Keyholder applications will now be a one-page application that </a:t>
            </a:r>
            <a:r>
              <a:rPr lang="en-US" u="sng" dirty="0">
                <a:solidFill>
                  <a:schemeClr val="bg1"/>
                </a:solidFill>
              </a:rPr>
              <a:t>owners</a:t>
            </a:r>
            <a:r>
              <a:rPr lang="en-US" dirty="0">
                <a:solidFill>
                  <a:schemeClr val="bg1"/>
                </a:solidFill>
              </a:rPr>
              <a:t> will complete and email to our main email address at: </a:t>
            </a:r>
            <a:r>
              <a:rPr lang="en-US" dirty="0">
                <a:solidFill>
                  <a:schemeClr val="bg1"/>
                </a:solidFill>
                <a:hlinkClick r:id="rId2"/>
              </a:rPr>
              <a:t>LicensingOnline@bouldercolorado.gov</a:t>
            </a:r>
            <a:endParaRPr lang="en-US" dirty="0">
              <a:solidFill>
                <a:schemeClr val="bg1"/>
              </a:solidFill>
            </a:endParaRPr>
          </a:p>
          <a:p>
            <a:r>
              <a:rPr lang="en-US" dirty="0">
                <a:solidFill>
                  <a:schemeClr val="bg1"/>
                </a:solidFill>
              </a:rPr>
              <a:t>City Keyholder applications will no longer be available to submit on EnerGov CSS system </a:t>
            </a:r>
          </a:p>
          <a:p>
            <a:r>
              <a:rPr lang="en-US" dirty="0">
                <a:solidFill>
                  <a:schemeClr val="bg1"/>
                </a:solidFill>
              </a:rPr>
              <a:t>City Keyholder $150 fees will be waived, except for city created lists</a:t>
            </a:r>
          </a:p>
          <a:p>
            <a:r>
              <a:rPr lang="en-US" dirty="0">
                <a:solidFill>
                  <a:schemeClr val="bg1"/>
                </a:solidFill>
              </a:rPr>
              <a:t>City Keyholder lists will be fully reviewed by City Licensing only at license renewal time</a:t>
            </a:r>
          </a:p>
          <a:p>
            <a:endParaRPr lang="en-US" dirty="0">
              <a:solidFill>
                <a:schemeClr val="bg1"/>
              </a:solidFill>
            </a:endParaRPr>
          </a:p>
          <a:p>
            <a:pPr marL="0" indent="0">
              <a:buFont typeface="Arial" panose="020B0604020202020204" pitchFamily="34" charset="0"/>
              <a:buNone/>
            </a:pPr>
            <a:endParaRPr lang="en-US" dirty="0">
              <a:solidFill>
                <a:schemeClr val="bg1"/>
              </a:solidFill>
            </a:endParaRPr>
          </a:p>
        </p:txBody>
      </p:sp>
    </p:spTree>
    <p:extLst>
      <p:ext uri="{BB962C8B-B14F-4D97-AF65-F5344CB8AC3E}">
        <p14:creationId xmlns:p14="http://schemas.microsoft.com/office/powerpoint/2010/main" val="211058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33C6-B8E5-4BD3-9535-779F4ACBB611}"/>
              </a:ext>
            </a:extLst>
          </p:cNvPr>
          <p:cNvSpPr>
            <a:spLocks noGrp="1"/>
          </p:cNvSpPr>
          <p:nvPr>
            <p:ph type="title"/>
          </p:nvPr>
        </p:nvSpPr>
        <p:spPr>
          <a:xfrm>
            <a:off x="1141413" y="618518"/>
            <a:ext cx="9905998" cy="101329"/>
          </a:xfrm>
        </p:spPr>
        <p:txBody>
          <a:bodyPr>
            <a:normAutofit fontScale="90000"/>
          </a:bodyPr>
          <a:lstStyle/>
          <a:p>
            <a:endParaRPr lang="en-US" dirty="0"/>
          </a:p>
        </p:txBody>
      </p:sp>
      <p:pic>
        <p:nvPicPr>
          <p:cNvPr id="6" name="Content Placeholder 5" descr="Table&#10;&#10;Description automatically generated">
            <a:extLst>
              <a:ext uri="{FF2B5EF4-FFF2-40B4-BE49-F238E27FC236}">
                <a16:creationId xmlns:a16="http://schemas.microsoft.com/office/drawing/2014/main" id="{727FB4DA-7F2A-45F7-83FC-3208591BCE93}"/>
              </a:ext>
            </a:extLst>
          </p:cNvPr>
          <p:cNvPicPr>
            <a:picLocks noGrp="1" noChangeAspect="1"/>
          </p:cNvPicPr>
          <p:nvPr>
            <p:ph idx="1"/>
          </p:nvPr>
        </p:nvPicPr>
        <p:blipFill>
          <a:blip r:embed="rId2"/>
          <a:stretch>
            <a:fillRect/>
          </a:stretch>
        </p:blipFill>
        <p:spPr>
          <a:xfrm>
            <a:off x="4319081" y="1099225"/>
            <a:ext cx="3784059" cy="5321030"/>
          </a:xfrm>
        </p:spPr>
      </p:pic>
      <p:sp>
        <p:nvSpPr>
          <p:cNvPr id="4" name="Slide Number Placeholder 3">
            <a:extLst>
              <a:ext uri="{FF2B5EF4-FFF2-40B4-BE49-F238E27FC236}">
                <a16:creationId xmlns:a16="http://schemas.microsoft.com/office/drawing/2014/main" id="{3E32F1DC-ED6E-40B4-B0E5-1BBB6319DA36}"/>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8632453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3CFEC97ADBB14184929858DBB8E636" ma:contentTypeVersion="10" ma:contentTypeDescription="Create a new document." ma:contentTypeScope="" ma:versionID="8cb2889a9c1a93e83b72173009aff03b">
  <xsd:schema xmlns:xsd="http://www.w3.org/2001/XMLSchema" xmlns:xs="http://www.w3.org/2001/XMLSchema" xmlns:p="http://schemas.microsoft.com/office/2006/metadata/properties" xmlns:ns2="02ad4316-168b-4f06-8a4c-526822e7868d" xmlns:ns3="683aa86e-30f8-4cfb-ab44-db3e68ae5449" targetNamespace="http://schemas.microsoft.com/office/2006/metadata/properties" ma:root="true" ma:fieldsID="fbce1587e87ee49de39ff67d11e06aad" ns2:_="" ns3:_="">
    <xsd:import namespace="02ad4316-168b-4f06-8a4c-526822e7868d"/>
    <xsd:import namespace="683aa86e-30f8-4cfb-ab44-db3e68ae544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ad4316-168b-4f06-8a4c-526822e786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3aa86e-30f8-4cfb-ab44-db3e68ae544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0E7AD9-41BD-440E-8A26-FF5BBA28F355}">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ef63dd75-80d5-4c1e-ad3c-e34d2d72b169"/>
    <ds:schemaRef ds:uri="4e967614-e173-46a7-9c9e-b9e1d2b2b252"/>
    <ds:schemaRef ds:uri="http://www.w3.org/XML/1998/namespace"/>
    <ds:schemaRef ds:uri="http://purl.org/dc/terms/"/>
  </ds:schemaRefs>
</ds:datastoreItem>
</file>

<file path=customXml/itemProps2.xml><?xml version="1.0" encoding="utf-8"?>
<ds:datastoreItem xmlns:ds="http://schemas.openxmlformats.org/officeDocument/2006/customXml" ds:itemID="{15E4B946-BD24-4A88-879F-8BE2F8C4A6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ad4316-168b-4f06-8a4c-526822e7868d"/>
    <ds:schemaRef ds:uri="683aa86e-30f8-4cfb-ab44-db3e68ae54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0F0FD8-B017-4F66-A198-EEE2C9BDCF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1447</TotalTime>
  <Words>2204</Words>
  <Application>Microsoft Office PowerPoint</Application>
  <PresentationFormat>Widescreen</PresentationFormat>
  <Paragraphs>229</Paragraphs>
  <Slides>38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Times New Roman</vt:lpstr>
      <vt:lpstr>Tw Cen MT</vt:lpstr>
      <vt:lpstr>Tw Cen MT</vt:lpstr>
      <vt:lpstr>Circuit</vt:lpstr>
      <vt:lpstr>Marijuana keyholder and OWNER VIRTUAL MEETING</vt:lpstr>
      <vt:lpstr>Staff Introductions</vt:lpstr>
      <vt:lpstr>Purpose of Meeting</vt:lpstr>
      <vt:lpstr>Check out the new city website and update your links!</vt:lpstr>
      <vt:lpstr>Wednesday morning clinics and mj email routing list!</vt:lpstr>
      <vt:lpstr>Online APPLICATIONS and city emergency rules </vt:lpstr>
      <vt:lpstr>PowerPoint Presentation</vt:lpstr>
      <vt:lpstr>PowerPoint Presentation</vt:lpstr>
      <vt:lpstr>PowerPoint Presentation</vt:lpstr>
      <vt:lpstr>Online Renewal Applications</vt:lpstr>
      <vt:lpstr>Secure folders and upcoming web page changes</vt:lpstr>
      <vt:lpstr>PowerPoint Presentation</vt:lpstr>
      <vt:lpstr>   The new Boulder Online Tax System is live! </vt:lpstr>
      <vt:lpstr>IMPORTANT changes WITH online filing:</vt:lpstr>
      <vt:lpstr>All Marijuana Businesses  Use Tax Types/Rates                  City   Total                  </vt:lpstr>
      <vt:lpstr>Marijuana Retail Businesses  Sales Tax Types/Rates                         City  </vt:lpstr>
      <vt:lpstr>Medical Grows and Recreational Grows/MIP use and excise Rates </vt:lpstr>
      <vt:lpstr>  You can always reach us AT:  City licensing can be reached at: licensingonline@bouldercolorado.gov  SALES TAX can be reached at: salestax@bouldercolorado.gov  </vt:lpstr>
      <vt:lpstr>CANNABIS INSPECTION TEAM</vt:lpstr>
      <vt:lpstr>Scheduling Your Renewal Inspections All inspection requests must be made within  7 days from the date you receive your emailed renewal from City Licensing Staff</vt:lpstr>
      <vt:lpstr>Boulder police department</vt:lpstr>
      <vt:lpstr>BOULDER FIRE DEPARTMENT   Mike Rangel, Assistant Fire Marshal   rangelm@bouldercolorado.gov</vt:lpstr>
      <vt:lpstr>2018 International fire codes</vt:lpstr>
      <vt:lpstr>Fire DEPARTMENT</vt:lpstr>
      <vt:lpstr>FIRE DEPARTMENT</vt:lpstr>
      <vt:lpstr>LA Prosecutor Files Over 300 Criminal Charges for Alleged Fire Code Violations Following DTLA Boyd Fire That Injured 12 </vt:lpstr>
      <vt:lpstr>Fire Department </vt:lpstr>
      <vt:lpstr>BUILDING DEPARTMENT</vt:lpstr>
      <vt:lpstr>Building DEPARTMENT </vt:lpstr>
      <vt:lpstr>Common Plumbing Violations</vt:lpstr>
      <vt:lpstr>Solutions</vt:lpstr>
      <vt:lpstr>Common Electrical violations</vt:lpstr>
      <vt:lpstr>solutions</vt:lpstr>
      <vt:lpstr>Common building violations</vt:lpstr>
      <vt:lpstr>CANNABIS LICENSING &amp; Advisory BOARD (clab) and new hemp registration and licensing</vt:lpstr>
      <vt:lpstr>CANNABIS Licensing &amp; advisory board (CLAB)</vt:lpstr>
      <vt:lpstr>Hemp 2020 registration and 2021 licensing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 Manager Training</dc:title>
  <dc:creator>Teague, Kristen</dc:creator>
  <cp:lastModifiedBy>Yslas, Jon</cp:lastModifiedBy>
  <cp:revision>991</cp:revision>
  <dcterms:created xsi:type="dcterms:W3CDTF">2018-10-23T13:11:19Z</dcterms:created>
  <dcterms:modified xsi:type="dcterms:W3CDTF">2021-12-14T19:45:09Z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0x010100D83CFEC97ADBB14184929858DBB8E636</vt:lpwstr>
  </property>
</Properties>
</file>